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Lst>
  <p:notesMasterIdLst>
    <p:notesMasterId r:id="rId109"/>
  </p:notesMasterIdLst>
  <p:sldIdLst>
    <p:sldId id="601" r:id="rId2"/>
    <p:sldId id="383" r:id="rId3"/>
    <p:sldId id="391" r:id="rId4"/>
    <p:sldId id="676" r:id="rId5"/>
    <p:sldId id="456" r:id="rId6"/>
    <p:sldId id="356" r:id="rId7"/>
    <p:sldId id="512" r:id="rId8"/>
    <p:sldId id="530" r:id="rId9"/>
    <p:sldId id="409" r:id="rId10"/>
    <p:sldId id="710" r:id="rId11"/>
    <p:sldId id="394" r:id="rId12"/>
    <p:sldId id="399" r:id="rId13"/>
    <p:sldId id="400" r:id="rId14"/>
    <p:sldId id="679" r:id="rId15"/>
    <p:sldId id="384" r:id="rId16"/>
    <p:sldId id="716" r:id="rId17"/>
    <p:sldId id="680" r:id="rId18"/>
    <p:sldId id="534" r:id="rId19"/>
    <p:sldId id="411" r:id="rId20"/>
    <p:sldId id="721" r:id="rId21"/>
    <p:sldId id="358" r:id="rId22"/>
    <p:sldId id="451" r:id="rId23"/>
    <p:sldId id="452" r:id="rId24"/>
    <p:sldId id="609" r:id="rId25"/>
    <p:sldId id="717" r:id="rId26"/>
    <p:sldId id="425" r:id="rId27"/>
    <p:sldId id="453" r:id="rId28"/>
    <p:sldId id="682" r:id="rId29"/>
    <p:sldId id="552" r:id="rId30"/>
    <p:sldId id="683" r:id="rId31"/>
    <p:sldId id="723" r:id="rId32"/>
    <p:sldId id="621" r:id="rId33"/>
    <p:sldId id="599" r:id="rId34"/>
    <p:sldId id="677" r:id="rId35"/>
    <p:sldId id="724" r:id="rId36"/>
    <p:sldId id="605" r:id="rId37"/>
    <p:sldId id="604" r:id="rId38"/>
    <p:sldId id="327" r:id="rId39"/>
    <p:sldId id="328" r:id="rId40"/>
    <p:sldId id="672" r:id="rId41"/>
    <p:sldId id="673" r:id="rId42"/>
    <p:sldId id="474" r:id="rId43"/>
    <p:sldId id="730" r:id="rId44"/>
    <p:sldId id="332" r:id="rId45"/>
    <p:sldId id="612" r:id="rId46"/>
    <p:sldId id="727" r:id="rId47"/>
    <p:sldId id="731" r:id="rId48"/>
    <p:sldId id="539" r:id="rId49"/>
    <p:sldId id="560" r:id="rId50"/>
    <p:sldId id="551" r:id="rId51"/>
    <p:sldId id="544" r:id="rId52"/>
    <p:sldId id="549" r:id="rId53"/>
    <p:sldId id="650" r:id="rId54"/>
    <p:sldId id="651" r:id="rId55"/>
    <p:sldId id="653" r:id="rId56"/>
    <p:sldId id="751" r:id="rId57"/>
    <p:sldId id="736" r:id="rId58"/>
    <p:sldId id="392" r:id="rId59"/>
    <p:sldId id="455" r:id="rId60"/>
    <p:sldId id="492" r:id="rId61"/>
    <p:sldId id="747" r:id="rId62"/>
    <p:sldId id="748" r:id="rId63"/>
    <p:sldId id="499" r:id="rId64"/>
    <p:sldId id="500" r:id="rId65"/>
    <p:sldId id="501" r:id="rId66"/>
    <p:sldId id="502" r:id="rId67"/>
    <p:sldId id="735" r:id="rId68"/>
    <p:sldId id="564" r:id="rId69"/>
    <p:sldId id="768" r:id="rId70"/>
    <p:sldId id="769" r:id="rId71"/>
    <p:sldId id="737" r:id="rId72"/>
    <p:sldId id="423" r:id="rId73"/>
    <p:sldId id="728" r:id="rId74"/>
    <p:sldId id="567" r:id="rId75"/>
    <p:sldId id="754" r:id="rId76"/>
    <p:sldId id="713" r:id="rId77"/>
    <p:sldId id="714" r:id="rId78"/>
    <p:sldId id="715" r:id="rId79"/>
    <p:sldId id="771" r:id="rId80"/>
    <p:sldId id="755" r:id="rId81"/>
    <p:sldId id="711" r:id="rId82"/>
    <p:sldId id="756" r:id="rId83"/>
    <p:sldId id="757" r:id="rId84"/>
    <p:sldId id="712" r:id="rId85"/>
    <p:sldId id="646" r:id="rId86"/>
    <p:sldId id="475" r:id="rId87"/>
    <p:sldId id="758" r:id="rId88"/>
    <p:sldId id="759" r:id="rId89"/>
    <p:sldId id="304" r:id="rId90"/>
    <p:sldId id="307" r:id="rId91"/>
    <p:sldId id="696" r:id="rId92"/>
    <p:sldId id="697" r:id="rId93"/>
    <p:sldId id="698" r:id="rId94"/>
    <p:sldId id="699" r:id="rId95"/>
    <p:sldId id="750" r:id="rId96"/>
    <p:sldId id="701" r:id="rId97"/>
    <p:sldId id="703" r:id="rId98"/>
    <p:sldId id="704" r:id="rId99"/>
    <p:sldId id="760" r:id="rId100"/>
    <p:sldId id="649" r:id="rId101"/>
    <p:sldId id="700" r:id="rId102"/>
    <p:sldId id="765" r:id="rId103"/>
    <p:sldId id="692" r:id="rId104"/>
    <p:sldId id="767" r:id="rId105"/>
    <p:sldId id="772" r:id="rId106"/>
    <p:sldId id="357" r:id="rId107"/>
    <p:sldId id="705" r:id="rId10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4530" autoAdjust="0"/>
  </p:normalViewPr>
  <p:slideViewPr>
    <p:cSldViewPr snapToGrid="0">
      <p:cViewPr varScale="1">
        <p:scale>
          <a:sx n="72" d="100"/>
          <a:sy n="72" d="100"/>
        </p:scale>
        <p:origin x="96" y="66"/>
      </p:cViewPr>
      <p:guideLst/>
    </p:cSldViewPr>
  </p:slideViewPr>
  <p:notesTextViewPr>
    <p:cViewPr>
      <p:scale>
        <a:sx n="3" d="2"/>
        <a:sy n="3" d="2"/>
      </p:scale>
      <p:origin x="0" y="0"/>
    </p:cViewPr>
  </p:notesTextViewPr>
  <p:sorterViewPr>
    <p:cViewPr>
      <p:scale>
        <a:sx n="48" d="100"/>
        <a:sy n="48" d="100"/>
      </p:scale>
      <p:origin x="0" y="-100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ernanda.diaz\AppData\Local\Microsoft\Windows\INetCache\Content.Outlook\9IU6MU55\Mortalidad_causas_seleccionada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Resultados!$A$10</c:f>
              <c:strCache>
                <c:ptCount val="1"/>
                <c:pt idx="0">
                  <c:v>Cardiovasculares</c:v>
                </c:pt>
              </c:strCache>
            </c:strRef>
          </c:tx>
          <c:spPr>
            <a:ln w="63500" cap="rnd">
              <a:solidFill>
                <a:srgbClr val="58BAA4"/>
              </a:solidFill>
              <a:round/>
            </a:ln>
            <a:effectLst/>
          </c:spPr>
          <c:marker>
            <c:symbol val="none"/>
          </c:marker>
          <c:dLbls>
            <c:dLbl>
              <c:idx val="0"/>
              <c:layout>
                <c:manualLayout>
                  <c:x val="-1.6658158723753713E-2"/>
                  <c:y val="-4.46769155432748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9D3-4C5B-A0B8-B3B1D68298FC}"/>
                </c:ext>
                <c:ext xmlns:c15="http://schemas.microsoft.com/office/drawing/2012/chart" uri="{CE6537A1-D6FC-4f65-9D91-7224C49458BB}">
                  <c15:layout/>
                </c:ext>
              </c:extLst>
            </c:dLbl>
            <c:dLbl>
              <c:idx val="36"/>
              <c:layout>
                <c:manualLayout>
                  <c:x val="-3.0287561315915841E-3"/>
                  <c:y val="-3.871999347083818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9D3-4C5B-A0B8-B3B1D68298FC}"/>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Narrow" panose="020B0606020202030204" pitchFamily="34" charset="0"/>
                    <a:ea typeface="+mn-ea"/>
                    <a:cs typeface="+mn-cs"/>
                  </a:defRPr>
                </a:pPr>
                <a:endParaRPr lang="es-E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Resultados!$B$5:$AL$5</c:f>
              <c:strCach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strCache>
            </c:strRef>
          </c:cat>
          <c:val>
            <c:numRef>
              <c:f>Resultados!$B$10:$AL$10</c:f>
              <c:numCache>
                <c:formatCode>0.0</c:formatCode>
                <c:ptCount val="37"/>
                <c:pt idx="0">
                  <c:v>106.33114062411902</c:v>
                </c:pt>
                <c:pt idx="1">
                  <c:v>103.64220379277644</c:v>
                </c:pt>
                <c:pt idx="2">
                  <c:v>98.689539762236521</c:v>
                </c:pt>
                <c:pt idx="3">
                  <c:v>98.402608118336687</c:v>
                </c:pt>
                <c:pt idx="4">
                  <c:v>98.185691877167869</c:v>
                </c:pt>
                <c:pt idx="5">
                  <c:v>98.309523307285971</c:v>
                </c:pt>
                <c:pt idx="6">
                  <c:v>93.841430128702726</c:v>
                </c:pt>
                <c:pt idx="7">
                  <c:v>93.97405693116707</c:v>
                </c:pt>
                <c:pt idx="8">
                  <c:v>96.654168478154531</c:v>
                </c:pt>
                <c:pt idx="9">
                  <c:v>97.260602365857395</c:v>
                </c:pt>
                <c:pt idx="10">
                  <c:v>95.936537969221945</c:v>
                </c:pt>
                <c:pt idx="11">
                  <c:v>96.425694047409465</c:v>
                </c:pt>
                <c:pt idx="12">
                  <c:v>96.512265791555848</c:v>
                </c:pt>
                <c:pt idx="13">
                  <c:v>98.553880428038426</c:v>
                </c:pt>
                <c:pt idx="14">
                  <c:v>100.30702173868657</c:v>
                </c:pt>
                <c:pt idx="15">
                  <c:v>102.48349630167469</c:v>
                </c:pt>
                <c:pt idx="16">
                  <c:v>103.90536742079387</c:v>
                </c:pt>
                <c:pt idx="17">
                  <c:v>104.46624524081183</c:v>
                </c:pt>
                <c:pt idx="18">
                  <c:v>100.71744220748847</c:v>
                </c:pt>
                <c:pt idx="19">
                  <c:v>98.430319190105052</c:v>
                </c:pt>
                <c:pt idx="20">
                  <c:v>96.292402070091896</c:v>
                </c:pt>
                <c:pt idx="21">
                  <c:v>97.16487472201834</c:v>
                </c:pt>
                <c:pt idx="22">
                  <c:v>100.47192583909809</c:v>
                </c:pt>
                <c:pt idx="23">
                  <c:v>102.72355993953431</c:v>
                </c:pt>
                <c:pt idx="24">
                  <c:v>101.42086711335064</c:v>
                </c:pt>
                <c:pt idx="25">
                  <c:v>104.25939891505084</c:v>
                </c:pt>
                <c:pt idx="26">
                  <c:v>103.05987352856424</c:v>
                </c:pt>
                <c:pt idx="27">
                  <c:v>108.82488615176818</c:v>
                </c:pt>
                <c:pt idx="28">
                  <c:v>113.3010925568389</c:v>
                </c:pt>
                <c:pt idx="29">
                  <c:v>116.58925624695875</c:v>
                </c:pt>
                <c:pt idx="30">
                  <c:v>123.31566507526631</c:v>
                </c:pt>
                <c:pt idx="31">
                  <c:v>121.32825165890814</c:v>
                </c:pt>
                <c:pt idx="32">
                  <c:v>123.44328888700029</c:v>
                </c:pt>
                <c:pt idx="33">
                  <c:v>128.96315862116299</c:v>
                </c:pt>
                <c:pt idx="34">
                  <c:v>132.23019352343283</c:v>
                </c:pt>
                <c:pt idx="35">
                  <c:v>137.68511754839949</c:v>
                </c:pt>
                <c:pt idx="36">
                  <c:v>142.85600606110208</c:v>
                </c:pt>
              </c:numCache>
            </c:numRef>
          </c:val>
          <c:smooth val="0"/>
          <c:extLst xmlns:c16r2="http://schemas.microsoft.com/office/drawing/2015/06/chart">
            <c:ext xmlns:c16="http://schemas.microsoft.com/office/drawing/2014/chart" uri="{C3380CC4-5D6E-409C-BE32-E72D297353CC}">
              <c16:uniqueId val="{00000002-B9D3-4C5B-A0B8-B3B1D68298FC}"/>
            </c:ext>
          </c:extLst>
        </c:ser>
        <c:ser>
          <c:idx val="2"/>
          <c:order val="1"/>
          <c:tx>
            <c:strRef>
              <c:f>Resultados!$A$13</c:f>
              <c:strCache>
                <c:ptCount val="1"/>
                <c:pt idx="0">
                  <c:v>Diabetes</c:v>
                </c:pt>
              </c:strCache>
            </c:strRef>
          </c:tx>
          <c:spPr>
            <a:ln w="63500" cap="rnd">
              <a:solidFill>
                <a:srgbClr val="FF0000"/>
              </a:solidFill>
              <a:round/>
            </a:ln>
            <a:effectLst/>
          </c:spPr>
          <c:marker>
            <c:symbol val="none"/>
          </c:marker>
          <c:dLbls>
            <c:dLbl>
              <c:idx val="0"/>
              <c:layout>
                <c:manualLayout>
                  <c:x val="-1.6658158723753713E-2"/>
                  <c:y val="-3.57415324346198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9D3-4C5B-A0B8-B3B1D68298FC}"/>
                </c:ext>
                <c:ext xmlns:c15="http://schemas.microsoft.com/office/drawing/2012/chart" uri="{CE6537A1-D6FC-4f65-9D91-7224C49458BB}">
                  <c15:layout/>
                </c:ext>
              </c:extLst>
            </c:dLbl>
            <c:dLbl>
              <c:idx val="36"/>
              <c:layout>
                <c:manualLayout>
                  <c:x val="-1.3629402592162127E-2"/>
                  <c:y val="-1.787076621730992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B9D3-4C5B-A0B8-B3B1D68298FC}"/>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Narrow" panose="020B0606020202030204" pitchFamily="34" charset="0"/>
                    <a:ea typeface="+mn-ea"/>
                    <a:cs typeface="+mn-cs"/>
                  </a:defRPr>
                </a:pPr>
                <a:endParaRPr lang="es-E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Resultados!$B$5:$AL$5</c:f>
              <c:strCach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strCache>
            </c:strRef>
          </c:cat>
          <c:val>
            <c:numRef>
              <c:f>Resultados!$B$13:$AL$13</c:f>
              <c:numCache>
                <c:formatCode>0.0</c:formatCode>
                <c:ptCount val="37"/>
                <c:pt idx="0">
                  <c:v>21.82601530277433</c:v>
                </c:pt>
                <c:pt idx="1">
                  <c:v>22.431628856057404</c:v>
                </c:pt>
                <c:pt idx="2">
                  <c:v>23.779909982741543</c:v>
                </c:pt>
                <c:pt idx="3">
                  <c:v>26.098251600099793</c:v>
                </c:pt>
                <c:pt idx="4">
                  <c:v>26.146697442579555</c:v>
                </c:pt>
                <c:pt idx="5">
                  <c:v>27.435582494501812</c:v>
                </c:pt>
                <c:pt idx="6">
                  <c:v>29.691245257662032</c:v>
                </c:pt>
                <c:pt idx="7">
                  <c:v>29.96007054329452</c:v>
                </c:pt>
                <c:pt idx="8">
                  <c:v>30.35564496791859</c:v>
                </c:pt>
                <c:pt idx="9">
                  <c:v>30.242853808470855</c:v>
                </c:pt>
                <c:pt idx="10">
                  <c:v>29.55613073092519</c:v>
                </c:pt>
                <c:pt idx="11">
                  <c:v>30.568331661964415</c:v>
                </c:pt>
                <c:pt idx="12">
                  <c:v>31.334949507994253</c:v>
                </c:pt>
                <c:pt idx="13">
                  <c:v>32.209376668758537</c:v>
                </c:pt>
                <c:pt idx="14">
                  <c:v>32.506477331221326</c:v>
                </c:pt>
                <c:pt idx="15">
                  <c:v>35.16655925532956</c:v>
                </c:pt>
                <c:pt idx="16">
                  <c:v>36.274728958028824</c:v>
                </c:pt>
                <c:pt idx="17">
                  <c:v>36.963269764465068</c:v>
                </c:pt>
                <c:pt idx="18">
                  <c:v>42.385967694062018</c:v>
                </c:pt>
                <c:pt idx="19">
                  <c:v>45.681272334210114</c:v>
                </c:pt>
                <c:pt idx="20">
                  <c:v>46.111924309721836</c:v>
                </c:pt>
                <c:pt idx="21">
                  <c:v>48.818918532921728</c:v>
                </c:pt>
                <c:pt idx="22">
                  <c:v>53.015944699113334</c:v>
                </c:pt>
                <c:pt idx="23">
                  <c:v>56.454413230815916</c:v>
                </c:pt>
                <c:pt idx="24">
                  <c:v>58.70701169135117</c:v>
                </c:pt>
                <c:pt idx="25">
                  <c:v>62.612568349915058</c:v>
                </c:pt>
                <c:pt idx="26">
                  <c:v>63.051138815476719</c:v>
                </c:pt>
                <c:pt idx="27">
                  <c:v>64.170394508338248</c:v>
                </c:pt>
                <c:pt idx="28">
                  <c:v>67.899971980884118</c:v>
                </c:pt>
                <c:pt idx="29">
                  <c:v>68.787076352006579</c:v>
                </c:pt>
                <c:pt idx="30">
                  <c:v>72.557521206605301</c:v>
                </c:pt>
                <c:pt idx="31">
                  <c:v>69.775241652681373</c:v>
                </c:pt>
                <c:pt idx="32">
                  <c:v>72.617920633743722</c:v>
                </c:pt>
                <c:pt idx="33">
                  <c:v>75.517513387996033</c:v>
                </c:pt>
                <c:pt idx="34">
                  <c:v>78.488418691796255</c:v>
                </c:pt>
                <c:pt idx="35">
                  <c:v>81.354767278293465</c:v>
                </c:pt>
                <c:pt idx="36">
                  <c:v>86.282819495934334</c:v>
                </c:pt>
              </c:numCache>
            </c:numRef>
          </c:val>
          <c:smooth val="0"/>
          <c:extLst xmlns:c16r2="http://schemas.microsoft.com/office/drawing/2015/06/chart">
            <c:ext xmlns:c16="http://schemas.microsoft.com/office/drawing/2014/chart" uri="{C3380CC4-5D6E-409C-BE32-E72D297353CC}">
              <c16:uniqueId val="{00000005-B9D3-4C5B-A0B8-B3B1D68298FC}"/>
            </c:ext>
          </c:extLst>
        </c:ser>
        <c:ser>
          <c:idx val="3"/>
          <c:order val="2"/>
          <c:tx>
            <c:strRef>
              <c:f>Resultados!$A$16</c:f>
              <c:strCache>
                <c:ptCount val="1"/>
                <c:pt idx="0">
                  <c:v>Tumores malignos</c:v>
                </c:pt>
              </c:strCache>
            </c:strRef>
          </c:tx>
          <c:spPr>
            <a:ln w="66675" cap="rnd">
              <a:solidFill>
                <a:schemeClr val="accent3">
                  <a:lumMod val="75000"/>
                </a:schemeClr>
              </a:solidFill>
              <a:round/>
            </a:ln>
            <a:effectLst/>
          </c:spPr>
          <c:marker>
            <c:symbol val="none"/>
          </c:marker>
          <c:dLbls>
            <c:dLbl>
              <c:idx val="0"/>
              <c:layout>
                <c:manualLayout>
                  <c:x val="-1.0600646460570544E-2"/>
                  <c:y val="-3.871999347083816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B9D3-4C5B-A0B8-B3B1D68298FC}"/>
                </c:ext>
                <c:ext xmlns:c15="http://schemas.microsoft.com/office/drawing/2012/chart" uri="{CE6537A1-D6FC-4f65-9D91-7224C49458BB}">
                  <c15:layout/>
                </c:ext>
              </c:extLst>
            </c:dLbl>
            <c:dLbl>
              <c:idx val="36"/>
              <c:layout>
                <c:manualLayout>
                  <c:x val="-6.0575122631831681E-3"/>
                  <c:y val="-3.57415324346198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B9D3-4C5B-A0B8-B3B1D68298FC}"/>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Narrow" panose="020B0606020202030204" pitchFamily="34" charset="0"/>
                    <a:ea typeface="+mn-ea"/>
                    <a:cs typeface="+mn-cs"/>
                  </a:defRPr>
                </a:pPr>
                <a:endParaRPr lang="es-E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Resultados!$B$5:$AL$5</c:f>
              <c:strCach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strCache>
            </c:strRef>
          </c:cat>
          <c:val>
            <c:numRef>
              <c:f>Resultados!$B$16:$AL$16</c:f>
              <c:numCache>
                <c:formatCode>0.0</c:formatCode>
                <c:ptCount val="37"/>
                <c:pt idx="0">
                  <c:v>39.265884144429101</c:v>
                </c:pt>
                <c:pt idx="1">
                  <c:v>40.651950155962318</c:v>
                </c:pt>
                <c:pt idx="2">
                  <c:v>41.683412400872058</c:v>
                </c:pt>
                <c:pt idx="3">
                  <c:v>42.247124638799001</c:v>
                </c:pt>
                <c:pt idx="4">
                  <c:v>42.785504906039272</c:v>
                </c:pt>
                <c:pt idx="5">
                  <c:v>45.753564082425655</c:v>
                </c:pt>
                <c:pt idx="6">
                  <c:v>45.936722321585371</c:v>
                </c:pt>
                <c:pt idx="7">
                  <c:v>46.372827085932663</c:v>
                </c:pt>
                <c:pt idx="8">
                  <c:v>47.512708865687038</c:v>
                </c:pt>
                <c:pt idx="9">
                  <c:v>47.733237374699918</c:v>
                </c:pt>
                <c:pt idx="10">
                  <c:v>47.049987924517922</c:v>
                </c:pt>
                <c:pt idx="11">
                  <c:v>47.113343860356849</c:v>
                </c:pt>
                <c:pt idx="12">
                  <c:v>48.160163164076565</c:v>
                </c:pt>
                <c:pt idx="13">
                  <c:v>48.780218875072457</c:v>
                </c:pt>
                <c:pt idx="14">
                  <c:v>49.531837520270201</c:v>
                </c:pt>
                <c:pt idx="15">
                  <c:v>50.655973961189005</c:v>
                </c:pt>
                <c:pt idx="16">
                  <c:v>51.723743746444917</c:v>
                </c:pt>
                <c:pt idx="17">
                  <c:v>52.414184003054011</c:v>
                </c:pt>
                <c:pt idx="18">
                  <c:v>53.123597254351061</c:v>
                </c:pt>
                <c:pt idx="19">
                  <c:v>53.474178256374309</c:v>
                </c:pt>
                <c:pt idx="20">
                  <c:v>54.164785889872071</c:v>
                </c:pt>
                <c:pt idx="21">
                  <c:v>54.729479003580948</c:v>
                </c:pt>
                <c:pt idx="22">
                  <c:v>56.396402543063516</c:v>
                </c:pt>
                <c:pt idx="23">
                  <c:v>57.174429259098446</c:v>
                </c:pt>
                <c:pt idx="24">
                  <c:v>57.686734209665168</c:v>
                </c:pt>
                <c:pt idx="25">
                  <c:v>58.777793519839022</c:v>
                </c:pt>
                <c:pt idx="26">
                  <c:v>58.830080321780436</c:v>
                </c:pt>
                <c:pt idx="27">
                  <c:v>59.173463531166256</c:v>
                </c:pt>
                <c:pt idx="28">
                  <c:v>60.121825875997196</c:v>
                </c:pt>
                <c:pt idx="29">
                  <c:v>60.571935103237415</c:v>
                </c:pt>
                <c:pt idx="30">
                  <c:v>61.366818245873155</c:v>
                </c:pt>
                <c:pt idx="31">
                  <c:v>61.573508547294217</c:v>
                </c:pt>
                <c:pt idx="32">
                  <c:v>62.478988819418525</c:v>
                </c:pt>
                <c:pt idx="33">
                  <c:v>63.456198630191075</c:v>
                </c:pt>
                <c:pt idx="34">
                  <c:v>64.30869617614357</c:v>
                </c:pt>
                <c:pt idx="35">
                  <c:v>65.629076870156396</c:v>
                </c:pt>
                <c:pt idx="36">
                  <c:v>67.344942430808359</c:v>
                </c:pt>
              </c:numCache>
            </c:numRef>
          </c:val>
          <c:smooth val="0"/>
          <c:extLst xmlns:c16r2="http://schemas.microsoft.com/office/drawing/2015/06/chart">
            <c:ext xmlns:c16="http://schemas.microsoft.com/office/drawing/2014/chart" uri="{C3380CC4-5D6E-409C-BE32-E72D297353CC}">
              <c16:uniqueId val="{00000008-B9D3-4C5B-A0B8-B3B1D68298FC}"/>
            </c:ext>
          </c:extLst>
        </c:ser>
        <c:ser>
          <c:idx val="4"/>
          <c:order val="3"/>
          <c:tx>
            <c:strRef>
              <c:f>Resultados!$A$19</c:f>
              <c:strCache>
                <c:ptCount val="1"/>
                <c:pt idx="0">
                  <c:v>Enfermedades Infecciosas y Parasitarias</c:v>
                </c:pt>
              </c:strCache>
            </c:strRef>
          </c:tx>
          <c:spPr>
            <a:ln w="63500" cap="rnd">
              <a:solidFill>
                <a:schemeClr val="accent6">
                  <a:lumMod val="50000"/>
                </a:schemeClr>
              </a:solidFill>
              <a:round/>
            </a:ln>
            <a:effectLst/>
          </c:spPr>
          <c:marker>
            <c:symbol val="none"/>
          </c:marker>
          <c:dLbls>
            <c:dLbl>
              <c:idx val="0"/>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B9D3-4C5B-A0B8-B3B1D68298FC}"/>
                </c:ext>
                <c:ext xmlns:c15="http://schemas.microsoft.com/office/drawing/2012/chart" uri="{CE6537A1-D6FC-4f65-9D91-7224C49458BB}">
                  <c15:layout/>
                </c:ext>
              </c:extLst>
            </c:dLbl>
            <c:dLbl>
              <c:idx val="36"/>
              <c:layout>
                <c:manualLayout>
                  <c:x val="-7.5718903289789599E-3"/>
                  <c:y val="-3.57415324346198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B9D3-4C5B-A0B8-B3B1D68298FC}"/>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Narrow" panose="020B0606020202030204" pitchFamily="34" charset="0"/>
                    <a:ea typeface="+mn-ea"/>
                    <a:cs typeface="+mn-cs"/>
                  </a:defRPr>
                </a:pPr>
                <a:endParaRPr lang="es-E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Resultados!$B$5:$AL$5</c:f>
              <c:strCach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strCache>
            </c:strRef>
          </c:cat>
          <c:val>
            <c:numRef>
              <c:f>Resultados!$B$19:$AL$19</c:f>
              <c:numCache>
                <c:formatCode>0.0</c:formatCode>
                <c:ptCount val="37"/>
                <c:pt idx="0">
                  <c:v>93.459925019933252</c:v>
                </c:pt>
                <c:pt idx="1">
                  <c:v>79.533634600993494</c:v>
                </c:pt>
                <c:pt idx="2">
                  <c:v>74.790254148194535</c:v>
                </c:pt>
                <c:pt idx="3">
                  <c:v>77.206346790659737</c:v>
                </c:pt>
                <c:pt idx="4">
                  <c:v>68.724453333751569</c:v>
                </c:pt>
                <c:pt idx="5">
                  <c:v>64.947960111146074</c:v>
                </c:pt>
                <c:pt idx="6">
                  <c:v>59.03828499152165</c:v>
                </c:pt>
                <c:pt idx="7">
                  <c:v>57.266492123797235</c:v>
                </c:pt>
                <c:pt idx="8">
                  <c:v>51.131615960543968</c:v>
                </c:pt>
                <c:pt idx="9">
                  <c:v>50.283967492571499</c:v>
                </c:pt>
                <c:pt idx="10">
                  <c:v>50.677169397655973</c:v>
                </c:pt>
                <c:pt idx="11">
                  <c:v>37.965297017437734</c:v>
                </c:pt>
                <c:pt idx="12">
                  <c:v>31.625632394765997</c:v>
                </c:pt>
                <c:pt idx="13">
                  <c:v>30.81746522445718</c:v>
                </c:pt>
                <c:pt idx="14">
                  <c:v>27.156970102723864</c:v>
                </c:pt>
                <c:pt idx="15">
                  <c:v>26.659869216678413</c:v>
                </c:pt>
                <c:pt idx="16">
                  <c:v>25.398255408636246</c:v>
                </c:pt>
                <c:pt idx="17">
                  <c:v>23.241697481736566</c:v>
                </c:pt>
                <c:pt idx="18">
                  <c:v>22.603344836084577</c:v>
                </c:pt>
                <c:pt idx="19">
                  <c:v>20.600551819981025</c:v>
                </c:pt>
                <c:pt idx="20">
                  <c:v>19.57563927009814</c:v>
                </c:pt>
                <c:pt idx="21">
                  <c:v>19.183861858960377</c:v>
                </c:pt>
                <c:pt idx="22">
                  <c:v>19.014108422035541</c:v>
                </c:pt>
                <c:pt idx="23">
                  <c:v>18.947689699180454</c:v>
                </c:pt>
                <c:pt idx="24">
                  <c:v>17.885530321877539</c:v>
                </c:pt>
                <c:pt idx="25">
                  <c:v>18.115554691313179</c:v>
                </c:pt>
                <c:pt idx="26">
                  <c:v>17.62494856622699</c:v>
                </c:pt>
                <c:pt idx="27">
                  <c:v>17.475595648563932</c:v>
                </c:pt>
                <c:pt idx="28">
                  <c:v>17.463766413386498</c:v>
                </c:pt>
                <c:pt idx="29">
                  <c:v>16.217615697872215</c:v>
                </c:pt>
                <c:pt idx="30">
                  <c:v>16.069240290868301</c:v>
                </c:pt>
                <c:pt idx="31">
                  <c:v>16.35246470853804</c:v>
                </c:pt>
                <c:pt idx="32">
                  <c:v>16.383926047786371</c:v>
                </c:pt>
                <c:pt idx="33">
                  <c:v>16.974526798851976</c:v>
                </c:pt>
                <c:pt idx="34">
                  <c:v>15.066007380990383</c:v>
                </c:pt>
                <c:pt idx="35">
                  <c:v>14.462941186231909</c:v>
                </c:pt>
                <c:pt idx="36">
                  <c:v>14.180508310253034</c:v>
                </c:pt>
              </c:numCache>
            </c:numRef>
          </c:val>
          <c:smooth val="0"/>
          <c:extLst xmlns:c16r2="http://schemas.microsoft.com/office/drawing/2015/06/chart">
            <c:ext xmlns:c16="http://schemas.microsoft.com/office/drawing/2014/chart" uri="{C3380CC4-5D6E-409C-BE32-E72D297353CC}">
              <c16:uniqueId val="{0000000B-B9D3-4C5B-A0B8-B3B1D68298FC}"/>
            </c:ext>
          </c:extLst>
        </c:ser>
        <c:dLbls>
          <c:showLegendKey val="0"/>
          <c:showVal val="0"/>
          <c:showCatName val="0"/>
          <c:showSerName val="0"/>
          <c:showPercent val="0"/>
          <c:showBubbleSize val="0"/>
        </c:dLbls>
        <c:smooth val="0"/>
        <c:axId val="313643360"/>
        <c:axId val="313640616"/>
      </c:lineChart>
      <c:catAx>
        <c:axId val="3136433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600" b="0" i="0" u="none" strike="noStrike" kern="1200" baseline="0">
                <a:solidFill>
                  <a:schemeClr val="tx1"/>
                </a:solidFill>
                <a:latin typeface="Arial Narrow" panose="020B0606020202030204" pitchFamily="34" charset="0"/>
                <a:ea typeface="+mn-ea"/>
                <a:cs typeface="+mn-cs"/>
              </a:defRPr>
            </a:pPr>
            <a:endParaRPr lang="es-ES"/>
          </a:p>
        </c:txPr>
        <c:crossAx val="313640616"/>
        <c:crosses val="autoZero"/>
        <c:auto val="1"/>
        <c:lblAlgn val="ctr"/>
        <c:lblOffset val="100"/>
        <c:noMultiLvlLbl val="0"/>
      </c:catAx>
      <c:valAx>
        <c:axId val="313640616"/>
        <c:scaling>
          <c:orientation val="minMax"/>
        </c:scaling>
        <c:delete val="0"/>
        <c:axPos val="l"/>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Arial Narrow" panose="020B0606020202030204" pitchFamily="34" charset="0"/>
                <a:ea typeface="+mn-ea"/>
                <a:cs typeface="+mn-cs"/>
              </a:defRPr>
            </a:pPr>
            <a:endParaRPr lang="es-ES"/>
          </a:p>
        </c:txPr>
        <c:crossAx val="313643360"/>
        <c:crosses val="autoZero"/>
        <c:crossBetween val="between"/>
      </c:valAx>
      <c:spPr>
        <a:noFill/>
        <a:ln>
          <a:noFill/>
        </a:ln>
        <a:effectLst/>
      </c:spPr>
    </c:plotArea>
    <c:plotVisOnly val="1"/>
    <c:dispBlanksAs val="gap"/>
    <c:showDLblsOverMax val="0"/>
  </c:chart>
  <c:spPr>
    <a:noFill/>
    <a:ln>
      <a:noFill/>
    </a:ln>
    <a:effectLst/>
  </c:spPr>
  <c:txPr>
    <a:bodyPr/>
    <a:lstStyle/>
    <a:p>
      <a:pPr>
        <a:defRPr sz="2000" b="1">
          <a:solidFill>
            <a:schemeClr val="tx1"/>
          </a:solidFill>
          <a:latin typeface="Arial Narrow" panose="020B0606020202030204" pitchFamily="34" charset="0"/>
        </a:defRPr>
      </a:pPr>
      <a:endParaRPr lang="es-E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s-MX" sz="2400" dirty="0"/>
              <a:t>Tipo de sucedáneo recibido por las madres </a:t>
            </a:r>
          </a:p>
          <a:p>
            <a:pPr>
              <a:defRPr sz="2400"/>
            </a:pPr>
            <a:r>
              <a:rPr lang="es-MX" sz="2400" dirty="0"/>
              <a:t>(n=74)</a:t>
            </a:r>
          </a:p>
        </c:rich>
      </c:tx>
      <c:layout>
        <c:manualLayout>
          <c:xMode val="edge"/>
          <c:yMode val="edge"/>
          <c:x val="0.14762594620196037"/>
          <c:y val="0"/>
        </c:manualLayout>
      </c:layout>
      <c:overlay val="0"/>
    </c:title>
    <c:autoTitleDeleted val="0"/>
    <c:plotArea>
      <c:layout/>
      <c:barChart>
        <c:barDir val="col"/>
        <c:grouping val="clustered"/>
        <c:varyColors val="0"/>
        <c:ser>
          <c:idx val="0"/>
          <c:order val="0"/>
          <c:invertIfNegative val="0"/>
          <c:dLbls>
            <c:dLbl>
              <c:idx val="0"/>
              <c:layout>
                <c:manualLayout>
                  <c:x val="0"/>
                  <c:y val="-1.5214790949153798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9C9-4BCA-9366-0E50F7F433EB}"/>
                </c:ext>
                <c:ext xmlns:c15="http://schemas.microsoft.com/office/drawing/2012/chart" uri="{CE6537A1-D6FC-4f65-9D91-7224C49458BB}">
                  <c15:layout/>
                </c:ext>
              </c:extLst>
            </c:dLbl>
            <c:dLbl>
              <c:idx val="1"/>
              <c:layout>
                <c:manualLayout>
                  <c:x val="1.6434587430387553E-3"/>
                  <c:y val="-2.3613857719512646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9C9-4BCA-9366-0E50F7F433EB}"/>
                </c:ext>
                <c:ext xmlns:c15="http://schemas.microsoft.com/office/drawing/2012/chart" uri="{CE6537A1-D6FC-4f65-9D91-7224C49458BB}">
                  <c15:layout/>
                </c:ext>
              </c:extLst>
            </c:dLbl>
            <c:dLbl>
              <c:idx val="2"/>
              <c:layout>
                <c:manualLayout>
                  <c:x val="3.2869174860775106E-3"/>
                  <c:y val="8.301114690960263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9C9-4BCA-9366-0E50F7F433EB}"/>
                </c:ext>
                <c:ext xmlns:c15="http://schemas.microsoft.com/office/drawing/2012/chart" uri="{CE6537A1-D6FC-4f65-9D91-7224C49458BB}">
                  <c15:layout/>
                </c:ext>
              </c:extLst>
            </c:dLbl>
            <c:dLbl>
              <c:idx val="3"/>
              <c:layout>
                <c:manualLayout>
                  <c:x val="-3.2869174860775106E-3"/>
                  <c:y val="-1.286320038514239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9C9-4BCA-9366-0E50F7F433EB}"/>
                </c:ext>
                <c:ext xmlns:c15="http://schemas.microsoft.com/office/drawing/2012/chart" uri="{CE6537A1-D6FC-4f65-9D91-7224C49458BB}">
                  <c15:layout/>
                </c:ext>
              </c:extLst>
            </c:dLbl>
            <c:spPr>
              <a:noFill/>
              <a:ln>
                <a:noFill/>
              </a:ln>
              <a:effectLst/>
            </c:sp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Hoja1!$G$8:$G$12</c:f>
              <c:strCache>
                <c:ptCount val="5"/>
                <c:pt idx="0">
                  <c:v>Fórmula inicio         (0 a 6 meses)</c:v>
                </c:pt>
                <c:pt idx="1">
                  <c:v>Fórmula seguimiento              ( a partir de los 6 meses)</c:v>
                </c:pt>
                <c:pt idx="2">
                  <c:v>Formula de continuación              (a partir de los 12 meses)</c:v>
                </c:pt>
                <c:pt idx="3">
                  <c:v>Cualquier combinación fórmulas (inicio, seguimiento y/o continuación)*</c:v>
                </c:pt>
                <c:pt idx="4">
                  <c:v>Otras leches (intervalo edad no especificado)</c:v>
                </c:pt>
              </c:strCache>
            </c:strRef>
          </c:cat>
          <c:val>
            <c:numRef>
              <c:f>Hoja1!$H$8:$H$12</c:f>
              <c:numCache>
                <c:formatCode>General</c:formatCode>
                <c:ptCount val="5"/>
                <c:pt idx="0">
                  <c:v>67.5</c:v>
                </c:pt>
                <c:pt idx="1">
                  <c:v>6.75</c:v>
                </c:pt>
                <c:pt idx="2">
                  <c:v>18.899999999999999</c:v>
                </c:pt>
                <c:pt idx="3">
                  <c:v>9.4499999999999993</c:v>
                </c:pt>
                <c:pt idx="4">
                  <c:v>1.35</c:v>
                </c:pt>
              </c:numCache>
            </c:numRef>
          </c:val>
          <c:extLst xmlns:c16r2="http://schemas.microsoft.com/office/drawing/2015/06/chart">
            <c:ext xmlns:c16="http://schemas.microsoft.com/office/drawing/2014/chart" uri="{C3380CC4-5D6E-409C-BE32-E72D297353CC}">
              <c16:uniqueId val="{00000004-59C9-4BCA-9366-0E50F7F433EB}"/>
            </c:ext>
          </c:extLst>
        </c:ser>
        <c:dLbls>
          <c:showLegendKey val="0"/>
          <c:showVal val="0"/>
          <c:showCatName val="0"/>
          <c:showSerName val="0"/>
          <c:showPercent val="0"/>
          <c:showBubbleSize val="0"/>
        </c:dLbls>
        <c:gapWidth val="75"/>
        <c:overlap val="40"/>
        <c:axId val="369335856"/>
        <c:axId val="313639048"/>
      </c:barChart>
      <c:catAx>
        <c:axId val="369335856"/>
        <c:scaling>
          <c:orientation val="minMax"/>
        </c:scaling>
        <c:delete val="0"/>
        <c:axPos val="b"/>
        <c:numFmt formatCode="General" sourceLinked="0"/>
        <c:majorTickMark val="none"/>
        <c:minorTickMark val="none"/>
        <c:tickLblPos val="nextTo"/>
        <c:txPr>
          <a:bodyPr/>
          <a:lstStyle/>
          <a:p>
            <a:pPr>
              <a:defRPr sz="1400"/>
            </a:pPr>
            <a:endParaRPr lang="es-ES"/>
          </a:p>
        </c:txPr>
        <c:crossAx val="313639048"/>
        <c:crosses val="autoZero"/>
        <c:auto val="1"/>
        <c:lblAlgn val="ctr"/>
        <c:lblOffset val="100"/>
        <c:noMultiLvlLbl val="0"/>
      </c:catAx>
      <c:valAx>
        <c:axId val="313639048"/>
        <c:scaling>
          <c:orientation val="minMax"/>
        </c:scaling>
        <c:delete val="0"/>
        <c:axPos val="l"/>
        <c:majorGridlines/>
        <c:numFmt formatCode="General" sourceLinked="1"/>
        <c:majorTickMark val="none"/>
        <c:minorTickMark val="none"/>
        <c:tickLblPos val="nextTo"/>
        <c:crossAx val="369335856"/>
        <c:crosses val="autoZero"/>
        <c:crossBetween val="between"/>
      </c:valAx>
    </c:plotArea>
    <c:plotVisOnly val="1"/>
    <c:dispBlanksAs val="gap"/>
    <c:showDLblsOverMax val="0"/>
  </c:chart>
  <c:txPr>
    <a:bodyPr/>
    <a:lstStyle/>
    <a:p>
      <a:pPr>
        <a:defRPr sz="1400"/>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Hoja1!$B$1</c:f>
              <c:strCache>
                <c:ptCount val="1"/>
                <c:pt idx="0">
                  <c:v>Serie 1</c:v>
                </c:pt>
              </c:strCache>
            </c:strRef>
          </c:tx>
          <c:invertIfNegative val="0"/>
          <c:dLbls>
            <c:dLbl>
              <c:idx val="0"/>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C68-49FA-864C-D8724B2B403F}"/>
                </c:ext>
                <c:ext xmlns:c15="http://schemas.microsoft.com/office/drawing/2012/chart" uri="{CE6537A1-D6FC-4f65-9D91-7224C49458BB}">
                  <c15:layout/>
                </c:ext>
              </c:extLst>
            </c:dLbl>
            <c:dLbl>
              <c:idx val="1"/>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C68-49FA-864C-D8724B2B403F}"/>
                </c:ext>
                <c:ext xmlns:c15="http://schemas.microsoft.com/office/drawing/2012/chart" uri="{CE6537A1-D6FC-4f65-9D91-7224C49458BB}">
                  <c15:layout/>
                </c:ext>
              </c:extLst>
            </c:dLbl>
            <c:dLbl>
              <c:idx val="2"/>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C68-49FA-864C-D8724B2B403F}"/>
                </c:ex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Hoja1!$A$2:$A$4</c:f>
              <c:strCache>
                <c:ptCount val="3"/>
                <c:pt idx="0">
                  <c:v>Texto que idealizá sucedáneo</c:v>
                </c:pt>
                <c:pt idx="1">
                  <c:v>Imagen que idealiza el sucedáneo</c:v>
                </c:pt>
                <c:pt idx="2">
                  <c:v>Superioridad de sucedáneo </c:v>
                </c:pt>
              </c:strCache>
            </c:strRef>
          </c:cat>
          <c:val>
            <c:numRef>
              <c:f>Hoja1!$B$2:$B$4</c:f>
              <c:numCache>
                <c:formatCode>General</c:formatCode>
                <c:ptCount val="3"/>
                <c:pt idx="0">
                  <c:v>92.3</c:v>
                </c:pt>
                <c:pt idx="1">
                  <c:v>94.5</c:v>
                </c:pt>
                <c:pt idx="2">
                  <c:v>9.6999999999999993</c:v>
                </c:pt>
              </c:numCache>
            </c:numRef>
          </c:val>
          <c:extLst xmlns:c16r2="http://schemas.microsoft.com/office/drawing/2015/06/chart">
            <c:ext xmlns:c16="http://schemas.microsoft.com/office/drawing/2014/chart" uri="{C3380CC4-5D6E-409C-BE32-E72D297353CC}">
              <c16:uniqueId val="{00000003-AC68-49FA-864C-D8724B2B403F}"/>
            </c:ext>
          </c:extLst>
        </c:ser>
        <c:ser>
          <c:idx val="1"/>
          <c:order val="1"/>
          <c:tx>
            <c:strRef>
              <c:f>Hoja1!$C$1</c:f>
              <c:strCache>
                <c:ptCount val="1"/>
                <c:pt idx="0">
                  <c:v>Columna1</c:v>
                </c:pt>
              </c:strCache>
            </c:strRef>
          </c:tx>
          <c:invertIfNegative val="0"/>
          <c:cat>
            <c:strRef>
              <c:f>Hoja1!$A$2:$A$4</c:f>
              <c:strCache>
                <c:ptCount val="3"/>
                <c:pt idx="0">
                  <c:v>Texto que idealizá sucedáneo</c:v>
                </c:pt>
                <c:pt idx="1">
                  <c:v>Imagen que idealiza el sucedáneo</c:v>
                </c:pt>
                <c:pt idx="2">
                  <c:v>Superioridad de sucedáneo </c:v>
                </c:pt>
              </c:strCache>
            </c:strRef>
          </c:cat>
          <c:val>
            <c:numRef>
              <c:f>Hoja1!$C$2:$C$4</c:f>
              <c:numCache>
                <c:formatCode>General</c:formatCode>
                <c:ptCount val="3"/>
              </c:numCache>
            </c:numRef>
          </c:val>
          <c:extLst xmlns:c16r2="http://schemas.microsoft.com/office/drawing/2015/06/chart">
            <c:ext xmlns:c16="http://schemas.microsoft.com/office/drawing/2014/chart" uri="{C3380CC4-5D6E-409C-BE32-E72D297353CC}">
              <c16:uniqueId val="{00000004-AC68-49FA-864C-D8724B2B403F}"/>
            </c:ext>
          </c:extLst>
        </c:ser>
        <c:ser>
          <c:idx val="2"/>
          <c:order val="2"/>
          <c:tx>
            <c:strRef>
              <c:f>Hoja1!$D$1</c:f>
              <c:strCache>
                <c:ptCount val="1"/>
                <c:pt idx="0">
                  <c:v>Columna2</c:v>
                </c:pt>
              </c:strCache>
            </c:strRef>
          </c:tx>
          <c:invertIfNegative val="0"/>
          <c:cat>
            <c:strRef>
              <c:f>Hoja1!$A$2:$A$4</c:f>
              <c:strCache>
                <c:ptCount val="3"/>
                <c:pt idx="0">
                  <c:v>Texto que idealizá sucedáneo</c:v>
                </c:pt>
                <c:pt idx="1">
                  <c:v>Imagen que idealiza el sucedáneo</c:v>
                </c:pt>
                <c:pt idx="2">
                  <c:v>Superioridad de sucedáneo </c:v>
                </c:pt>
              </c:strCache>
            </c:strRef>
          </c:cat>
          <c:val>
            <c:numRef>
              <c:f>Hoja1!$D$2:$D$4</c:f>
              <c:numCache>
                <c:formatCode>General</c:formatCode>
                <c:ptCount val="3"/>
              </c:numCache>
            </c:numRef>
          </c:val>
          <c:extLst xmlns:c16r2="http://schemas.microsoft.com/office/drawing/2015/06/chart">
            <c:ext xmlns:c16="http://schemas.microsoft.com/office/drawing/2014/chart" uri="{C3380CC4-5D6E-409C-BE32-E72D297353CC}">
              <c16:uniqueId val="{00000005-AC68-49FA-864C-D8724B2B403F}"/>
            </c:ext>
          </c:extLst>
        </c:ser>
        <c:dLbls>
          <c:showLegendKey val="0"/>
          <c:showVal val="0"/>
          <c:showCatName val="0"/>
          <c:showSerName val="0"/>
          <c:showPercent val="0"/>
          <c:showBubbleSize val="0"/>
        </c:dLbls>
        <c:gapWidth val="150"/>
        <c:axId val="372399104"/>
        <c:axId val="372401064"/>
      </c:barChart>
      <c:catAx>
        <c:axId val="372399104"/>
        <c:scaling>
          <c:orientation val="minMax"/>
        </c:scaling>
        <c:delete val="0"/>
        <c:axPos val="l"/>
        <c:numFmt formatCode="General" sourceLinked="0"/>
        <c:majorTickMark val="out"/>
        <c:minorTickMark val="none"/>
        <c:tickLblPos val="nextTo"/>
        <c:crossAx val="372401064"/>
        <c:crosses val="autoZero"/>
        <c:auto val="1"/>
        <c:lblAlgn val="ctr"/>
        <c:lblOffset val="100"/>
        <c:noMultiLvlLbl val="0"/>
      </c:catAx>
      <c:valAx>
        <c:axId val="372401064"/>
        <c:scaling>
          <c:orientation val="minMax"/>
        </c:scaling>
        <c:delete val="0"/>
        <c:axPos val="b"/>
        <c:majorGridlines/>
        <c:numFmt formatCode="General" sourceLinked="1"/>
        <c:majorTickMark val="out"/>
        <c:minorTickMark val="none"/>
        <c:tickLblPos val="nextTo"/>
        <c:crossAx val="372399104"/>
        <c:crosses val="autoZero"/>
        <c:crossBetween val="between"/>
      </c:valAx>
    </c:plotArea>
    <c:plotVisOnly val="1"/>
    <c:dispBlanksAs val="gap"/>
    <c:showDLblsOverMax val="0"/>
  </c:chart>
  <c:txPr>
    <a:bodyPr/>
    <a:lstStyle/>
    <a:p>
      <a:pPr>
        <a:defRPr sz="1400"/>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0.25083</cdr:x>
      <cdr:y>0.22662</cdr:y>
    </cdr:from>
    <cdr:to>
      <cdr:x>0.80462</cdr:x>
      <cdr:y>0.35793</cdr:y>
    </cdr:to>
    <cdr:sp macro="" textlink="">
      <cdr:nvSpPr>
        <cdr:cNvPr id="2" name="1 CuadroTexto"/>
        <cdr:cNvSpPr txBox="1"/>
      </cdr:nvSpPr>
      <cdr:spPr>
        <a:xfrm xmlns:a="http://schemas.openxmlformats.org/drawingml/2006/main" rot="21271440">
          <a:off x="2103565" y="966284"/>
          <a:ext cx="4644209" cy="5599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2000" b="1" dirty="0">
              <a:solidFill>
                <a:srgbClr val="58BAA4"/>
              </a:solidFill>
              <a:latin typeface="Arial Narrow" panose="020B0606020202030204" pitchFamily="34" charset="0"/>
            </a:rPr>
            <a:t>Enfermedades cardiovasculares</a:t>
          </a:r>
        </a:p>
      </cdr:txBody>
    </cdr:sp>
  </cdr:relSizeAnchor>
  <cdr:relSizeAnchor xmlns:cdr="http://schemas.openxmlformats.org/drawingml/2006/chartDrawing">
    <cdr:from>
      <cdr:x>0.36912</cdr:x>
      <cdr:y>0.48356</cdr:y>
    </cdr:from>
    <cdr:to>
      <cdr:x>0.67383</cdr:x>
      <cdr:y>0.61485</cdr:y>
    </cdr:to>
    <cdr:sp macro="" textlink="">
      <cdr:nvSpPr>
        <cdr:cNvPr id="3" name="1 CuadroTexto"/>
        <cdr:cNvSpPr txBox="1"/>
      </cdr:nvSpPr>
      <cdr:spPr>
        <a:xfrm xmlns:a="http://schemas.openxmlformats.org/drawingml/2006/main" rot="21271440">
          <a:off x="3095579" y="2061857"/>
          <a:ext cx="2555356" cy="5598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2000" b="1" dirty="0">
              <a:solidFill>
                <a:schemeClr val="bg2">
                  <a:lumMod val="50000"/>
                </a:schemeClr>
              </a:solidFill>
              <a:latin typeface="Arial Narrow" panose="020B0606020202030204" pitchFamily="34" charset="0"/>
            </a:rPr>
            <a:t>Tumores malignos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00D9A-70A3-4B00-8202-F6E28C08610F}" type="datetimeFigureOut">
              <a:rPr lang="es-ES" smtClean="0"/>
              <a:t>22/11/2018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950304-39AB-43D6-8E5C-D1F65A946B4F}" type="slidenum">
              <a:rPr lang="es-ES" smtClean="0"/>
              <a:t>‹Nº›</a:t>
            </a:fld>
            <a:endParaRPr lang="es-ES"/>
          </a:p>
        </p:txBody>
      </p:sp>
    </p:spTree>
    <p:extLst>
      <p:ext uri="{BB962C8B-B14F-4D97-AF65-F5344CB8AC3E}">
        <p14:creationId xmlns:p14="http://schemas.microsoft.com/office/powerpoint/2010/main" val="2870239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89D0D41-8515-42DF-8AC2-0CA658C8A6F8}" type="slidenum">
              <a:rPr lang="es-MX" smtClean="0"/>
              <a:t>6</a:t>
            </a:fld>
            <a:endParaRPr lang="es-MX"/>
          </a:p>
        </p:txBody>
      </p:sp>
    </p:spTree>
    <p:extLst>
      <p:ext uri="{BB962C8B-B14F-4D97-AF65-F5344CB8AC3E}">
        <p14:creationId xmlns:p14="http://schemas.microsoft.com/office/powerpoint/2010/main" val="3286179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938584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571599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961429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257936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2567884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448564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En</a:t>
            </a:r>
            <a:r>
              <a:rPr lang="en-US" dirty="0"/>
              <a:t> las </a:t>
            </a:r>
            <a:r>
              <a:rPr lang="en-US" dirty="0" err="1"/>
              <a:t>regulaciones</a:t>
            </a:r>
            <a:r>
              <a:rPr lang="en-US" dirty="0"/>
              <a:t> de </a:t>
            </a:r>
            <a:r>
              <a:rPr lang="en-US" dirty="0" err="1"/>
              <a:t>alimentación</a:t>
            </a:r>
            <a:r>
              <a:rPr lang="en-US" baseline="0" dirty="0"/>
              <a:t> no </a:t>
            </a:r>
            <a:r>
              <a:rPr lang="en-US" baseline="0" dirty="0" err="1"/>
              <a:t>saludable</a:t>
            </a:r>
            <a:r>
              <a:rPr lang="en-US" baseline="0" dirty="0"/>
              <a:t>, Chile ha </a:t>
            </a:r>
            <a:r>
              <a:rPr lang="en-US" baseline="0" dirty="0" err="1"/>
              <a:t>implementado</a:t>
            </a:r>
            <a:r>
              <a:rPr lang="en-US" baseline="0" dirty="0"/>
              <a:t> </a:t>
            </a:r>
            <a:r>
              <a:rPr lang="en-US" baseline="0" dirty="0" err="1"/>
              <a:t>una</a:t>
            </a:r>
            <a:r>
              <a:rPr lang="en-US" baseline="0" dirty="0"/>
              <a:t> </a:t>
            </a:r>
            <a:r>
              <a:rPr lang="en-US" baseline="0" dirty="0" err="1"/>
              <a:t>regulación</a:t>
            </a:r>
            <a:r>
              <a:rPr lang="en-US" baseline="0" dirty="0"/>
              <a:t> para </a:t>
            </a:r>
            <a:r>
              <a:rPr lang="en-US" baseline="0" dirty="0" err="1"/>
              <a:t>etiquetado</a:t>
            </a:r>
            <a:r>
              <a:rPr lang="en-US" baseline="0" dirty="0"/>
              <a:t> de </a:t>
            </a:r>
            <a:r>
              <a:rPr lang="en-US" baseline="0" dirty="0" err="1"/>
              <a:t>productos</a:t>
            </a:r>
            <a:r>
              <a:rPr lang="en-US" baseline="0" dirty="0"/>
              <a:t> </a:t>
            </a:r>
            <a:r>
              <a:rPr lang="en-US" baseline="0" dirty="0" err="1"/>
              <a:t>alimenticios</a:t>
            </a:r>
            <a:r>
              <a:rPr lang="en-US" baseline="0" dirty="0"/>
              <a:t> con el </a:t>
            </a:r>
            <a:r>
              <a:rPr lang="en-US" baseline="0" dirty="0" err="1"/>
              <a:t>sistema</a:t>
            </a:r>
            <a:r>
              <a:rPr lang="en-US" baseline="0" dirty="0"/>
              <a:t> de </a:t>
            </a:r>
            <a:r>
              <a:rPr lang="en-US" baseline="0" dirty="0" err="1"/>
              <a:t>advertencia</a:t>
            </a:r>
            <a:r>
              <a:rPr lang="en-US" baseline="0" dirty="0"/>
              <a:t> </a:t>
            </a:r>
            <a:r>
              <a:rPr lang="en-US" baseline="0" dirty="0" err="1"/>
              <a:t>en</a:t>
            </a:r>
            <a:r>
              <a:rPr lang="en-US" baseline="0" dirty="0"/>
              <a:t> el </a:t>
            </a:r>
            <a:r>
              <a:rPr lang="en-US" baseline="0" dirty="0" err="1"/>
              <a:t>frente</a:t>
            </a:r>
            <a:r>
              <a:rPr lang="en-US" baseline="0" dirty="0"/>
              <a:t> del </a:t>
            </a:r>
            <a:r>
              <a:rPr lang="en-US" baseline="0" dirty="0" err="1"/>
              <a:t>envase</a:t>
            </a:r>
            <a:r>
              <a:rPr lang="en-US" baseline="0" dirty="0"/>
              <a:t> a </a:t>
            </a:r>
            <a:r>
              <a:rPr lang="en-US" baseline="0" dirty="0" err="1"/>
              <a:t>partir</a:t>
            </a:r>
            <a:r>
              <a:rPr lang="en-US" baseline="0" dirty="0"/>
              <a:t> de </a:t>
            </a:r>
            <a:r>
              <a:rPr lang="en-US" baseline="0" dirty="0" err="1"/>
              <a:t>junio</a:t>
            </a:r>
            <a:r>
              <a:rPr lang="en-US" baseline="0" dirty="0"/>
              <a:t> del 2016.</a:t>
            </a:r>
          </a:p>
          <a:p>
            <a:endParaRPr lang="en-US" baseline="0" dirty="0"/>
          </a:p>
          <a:p>
            <a:r>
              <a:rPr lang="en-US" baseline="0" dirty="0"/>
              <a:t>Este </a:t>
            </a:r>
            <a:r>
              <a:rPr lang="en-US" baseline="0" dirty="0" err="1"/>
              <a:t>sistema</a:t>
            </a:r>
            <a:r>
              <a:rPr lang="en-US" baseline="0" dirty="0"/>
              <a:t> </a:t>
            </a:r>
            <a:r>
              <a:rPr lang="en-US" baseline="0" dirty="0" err="1"/>
              <a:t>incorpora</a:t>
            </a:r>
            <a:r>
              <a:rPr lang="en-US" baseline="0" dirty="0"/>
              <a:t> </a:t>
            </a:r>
            <a:r>
              <a:rPr lang="en-US" baseline="0" dirty="0" err="1"/>
              <a:t>una</a:t>
            </a:r>
            <a:r>
              <a:rPr lang="en-US" baseline="0" dirty="0"/>
              <a:t> </a:t>
            </a:r>
            <a:r>
              <a:rPr lang="en-US" baseline="0" dirty="0" err="1"/>
              <a:t>advertencia</a:t>
            </a:r>
            <a:r>
              <a:rPr lang="en-US" baseline="0" dirty="0"/>
              <a:t> que </a:t>
            </a:r>
            <a:r>
              <a:rPr lang="en-US" baseline="0" dirty="0" err="1"/>
              <a:t>indica</a:t>
            </a:r>
            <a:r>
              <a:rPr lang="en-US" baseline="0" dirty="0"/>
              <a:t> con un </a:t>
            </a:r>
            <a:r>
              <a:rPr lang="en-US" baseline="0" dirty="0" err="1"/>
              <a:t>sello</a:t>
            </a:r>
            <a:r>
              <a:rPr lang="en-US" baseline="0" dirty="0"/>
              <a:t> de forma </a:t>
            </a:r>
            <a:r>
              <a:rPr lang="en-US" baseline="0" dirty="0" err="1"/>
              <a:t>octogonal</a:t>
            </a:r>
            <a:r>
              <a:rPr lang="en-US" baseline="0" dirty="0"/>
              <a:t> </a:t>
            </a:r>
            <a:r>
              <a:rPr lang="en-US" baseline="0" dirty="0" err="1"/>
              <a:t>en</a:t>
            </a:r>
            <a:r>
              <a:rPr lang="en-US" baseline="0" dirty="0"/>
              <a:t> color negro que </a:t>
            </a:r>
            <a:r>
              <a:rPr lang="en-US" baseline="0" dirty="0" err="1"/>
              <a:t>los</a:t>
            </a:r>
            <a:r>
              <a:rPr lang="en-US" baseline="0" dirty="0"/>
              <a:t> </a:t>
            </a:r>
            <a:r>
              <a:rPr lang="en-US" baseline="0" dirty="0" err="1"/>
              <a:t>productos</a:t>
            </a:r>
            <a:r>
              <a:rPr lang="en-US" baseline="0" dirty="0"/>
              <a:t> son altos </a:t>
            </a:r>
            <a:r>
              <a:rPr lang="en-US" baseline="0" dirty="0" err="1"/>
              <a:t>en</a:t>
            </a:r>
            <a:r>
              <a:rPr lang="en-US" baseline="0" dirty="0"/>
              <a:t> </a:t>
            </a:r>
            <a:r>
              <a:rPr lang="en-US" baseline="0" dirty="0" err="1"/>
              <a:t>grasa</a:t>
            </a:r>
            <a:r>
              <a:rPr lang="en-US" baseline="0" dirty="0"/>
              <a:t>, </a:t>
            </a:r>
            <a:r>
              <a:rPr lang="en-US" baseline="0" dirty="0" err="1"/>
              <a:t>grasa</a:t>
            </a:r>
            <a:r>
              <a:rPr lang="en-US" baseline="0" dirty="0"/>
              <a:t> </a:t>
            </a:r>
            <a:r>
              <a:rPr lang="en-US" baseline="0" dirty="0" err="1"/>
              <a:t>saturada</a:t>
            </a:r>
            <a:r>
              <a:rPr lang="en-US" baseline="0" dirty="0"/>
              <a:t>, </a:t>
            </a:r>
            <a:r>
              <a:rPr lang="en-US" baseline="0" dirty="0" err="1"/>
              <a:t>sodio</a:t>
            </a:r>
            <a:r>
              <a:rPr lang="en-US" baseline="0" dirty="0"/>
              <a:t>, </a:t>
            </a:r>
            <a:r>
              <a:rPr lang="en-US" baseline="0" dirty="0" err="1"/>
              <a:t>azúcares</a:t>
            </a:r>
            <a:r>
              <a:rPr lang="en-US" baseline="0" dirty="0"/>
              <a:t> y </a:t>
            </a:r>
            <a:r>
              <a:rPr lang="en-US" baseline="0" dirty="0" err="1"/>
              <a:t>calorías</a:t>
            </a:r>
            <a:r>
              <a:rPr lang="en-US" baseline="0" dirty="0"/>
              <a:t>.  </a:t>
            </a:r>
            <a:r>
              <a:rPr lang="en-US" baseline="0" dirty="0" err="1"/>
              <a:t>Adicionalmente</a:t>
            </a:r>
            <a:r>
              <a:rPr lang="en-US" baseline="0" dirty="0"/>
              <a:t> se </a:t>
            </a:r>
            <a:r>
              <a:rPr lang="en-US" baseline="0" dirty="0" err="1"/>
              <a:t>han</a:t>
            </a:r>
            <a:r>
              <a:rPr lang="en-US" baseline="0" dirty="0"/>
              <a:t> </a:t>
            </a:r>
            <a:r>
              <a:rPr lang="en-US" baseline="0" dirty="0" err="1"/>
              <a:t>eliminado</a:t>
            </a:r>
            <a:r>
              <a:rPr lang="en-US" baseline="0" dirty="0"/>
              <a:t> </a:t>
            </a:r>
            <a:r>
              <a:rPr lang="en-US" baseline="0" dirty="0" err="1"/>
              <a:t>los</a:t>
            </a:r>
            <a:r>
              <a:rPr lang="en-US" baseline="0" dirty="0"/>
              <a:t> </a:t>
            </a:r>
            <a:r>
              <a:rPr lang="en-US" baseline="0" dirty="0" err="1"/>
              <a:t>elementos</a:t>
            </a:r>
            <a:r>
              <a:rPr lang="en-US" baseline="0" dirty="0"/>
              <a:t> </a:t>
            </a:r>
            <a:r>
              <a:rPr lang="en-US" baseline="0" dirty="0" err="1"/>
              <a:t>persuasivos</a:t>
            </a:r>
            <a:r>
              <a:rPr lang="en-US" baseline="0" dirty="0"/>
              <a:t> </a:t>
            </a:r>
            <a:r>
              <a:rPr lang="en-US" baseline="0" dirty="0" err="1"/>
              <a:t>en</a:t>
            </a:r>
            <a:r>
              <a:rPr lang="en-US" baseline="0" dirty="0"/>
              <a:t> </a:t>
            </a:r>
            <a:r>
              <a:rPr lang="en-US" baseline="0" dirty="0" err="1"/>
              <a:t>los</a:t>
            </a:r>
            <a:r>
              <a:rPr lang="en-US" baseline="0" dirty="0"/>
              <a:t> </a:t>
            </a:r>
            <a:r>
              <a:rPr lang="en-US" baseline="0" dirty="0" err="1"/>
              <a:t>envases</a:t>
            </a:r>
            <a:r>
              <a:rPr lang="en-US" baseline="0" dirty="0"/>
              <a:t>, </a:t>
            </a:r>
            <a:r>
              <a:rPr lang="en-US" baseline="0" dirty="0" err="1"/>
              <a:t>particularmente</a:t>
            </a:r>
            <a:r>
              <a:rPr lang="en-US" baseline="0" dirty="0"/>
              <a:t> </a:t>
            </a:r>
            <a:r>
              <a:rPr lang="en-US" baseline="0" dirty="0" err="1"/>
              <a:t>los</a:t>
            </a:r>
            <a:r>
              <a:rPr lang="en-US" baseline="0" dirty="0"/>
              <a:t> </a:t>
            </a:r>
            <a:r>
              <a:rPr lang="en-US" baseline="0" dirty="0" err="1"/>
              <a:t>dirigidos</a:t>
            </a:r>
            <a:r>
              <a:rPr lang="en-US" baseline="0" dirty="0"/>
              <a:t> a </a:t>
            </a:r>
            <a:r>
              <a:rPr lang="en-US" baseline="0" dirty="0" err="1"/>
              <a:t>los</a:t>
            </a:r>
            <a:r>
              <a:rPr lang="en-US" baseline="0" dirty="0"/>
              <a:t> </a:t>
            </a:r>
            <a:r>
              <a:rPr lang="en-US" baseline="0" dirty="0" err="1"/>
              <a:t>niños</a:t>
            </a:r>
            <a:r>
              <a:rPr lang="en-US" baseline="0" dirty="0"/>
              <a:t>.  Los </a:t>
            </a:r>
            <a:r>
              <a:rPr lang="en-US" baseline="0" dirty="0" err="1"/>
              <a:t>productos</a:t>
            </a:r>
            <a:r>
              <a:rPr lang="en-US" baseline="0" dirty="0"/>
              <a:t> </a:t>
            </a:r>
            <a:r>
              <a:rPr lang="en-US" baseline="0" dirty="0" err="1"/>
              <a:t>etiquetados</a:t>
            </a:r>
            <a:r>
              <a:rPr lang="en-US" baseline="0" dirty="0"/>
              <a:t> </a:t>
            </a:r>
            <a:r>
              <a:rPr lang="en-US" baseline="0" dirty="0" err="1"/>
              <a:t>como</a:t>
            </a:r>
            <a:r>
              <a:rPr lang="en-US" baseline="0" dirty="0"/>
              <a:t> Altos </a:t>
            </a:r>
            <a:r>
              <a:rPr lang="en-US" baseline="0" dirty="0" err="1"/>
              <a:t>en</a:t>
            </a:r>
            <a:r>
              <a:rPr lang="en-US" baseline="0" dirty="0"/>
              <a:t>, </a:t>
            </a:r>
            <a:r>
              <a:rPr lang="en-US" baseline="0" dirty="0" err="1"/>
              <a:t>fueron</a:t>
            </a:r>
            <a:r>
              <a:rPr lang="en-US" baseline="0" dirty="0"/>
              <a:t> </a:t>
            </a:r>
            <a:r>
              <a:rPr lang="en-US" baseline="0" dirty="0" err="1"/>
              <a:t>prohibidos</a:t>
            </a:r>
            <a:r>
              <a:rPr lang="en-US" baseline="0" dirty="0"/>
              <a:t> </a:t>
            </a:r>
            <a:r>
              <a:rPr lang="en-US" baseline="0" dirty="0" err="1"/>
              <a:t>en</a:t>
            </a:r>
            <a:r>
              <a:rPr lang="en-US" baseline="0" dirty="0"/>
              <a:t> las </a:t>
            </a:r>
            <a:r>
              <a:rPr lang="en-US" baseline="0" dirty="0" err="1"/>
              <a:t>escuelas</a:t>
            </a:r>
            <a:r>
              <a:rPr lang="en-US" baseline="0" dirty="0"/>
              <a:t>, y se </a:t>
            </a:r>
            <a:r>
              <a:rPr lang="en-US" baseline="0" dirty="0" err="1"/>
              <a:t>prohibió</a:t>
            </a:r>
            <a:r>
              <a:rPr lang="en-US" baseline="0" dirty="0"/>
              <a:t> </a:t>
            </a:r>
            <a:r>
              <a:rPr lang="en-US" baseline="0" dirty="0" err="1"/>
              <a:t>su</a:t>
            </a:r>
            <a:r>
              <a:rPr lang="en-US" baseline="0" dirty="0"/>
              <a:t> </a:t>
            </a:r>
            <a:r>
              <a:rPr lang="en-US" baseline="0" dirty="0" err="1"/>
              <a:t>publicidad</a:t>
            </a:r>
            <a:endParaRPr lang="en-US" dirty="0"/>
          </a:p>
        </p:txBody>
      </p:sp>
      <p:sp>
        <p:nvSpPr>
          <p:cNvPr id="4" name="Slide Number Placeholder 3"/>
          <p:cNvSpPr>
            <a:spLocks noGrp="1"/>
          </p:cNvSpPr>
          <p:nvPr>
            <p:ph type="sldNum" sz="quarter" idx="10"/>
          </p:nvPr>
        </p:nvSpPr>
        <p:spPr>
          <a:xfrm>
            <a:off x="5265738" y="6535738"/>
            <a:ext cx="4029075" cy="344487"/>
          </a:xfrm>
          <a:prstGeom prst="rect">
            <a:avLst/>
          </a:prstGeom>
        </p:spPr>
        <p:txBody>
          <a:bodyPr/>
          <a:lstStyle/>
          <a:p>
            <a:fld id="{36E18DBB-E504-485B-A332-DD866C591BCE}" type="slidenum">
              <a:rPr lang="es-ES" smtClean="0"/>
              <a:t>86</a:t>
            </a:fld>
            <a:endParaRPr lang="es-ES"/>
          </a:p>
        </p:txBody>
      </p:sp>
    </p:spTree>
    <p:extLst>
      <p:ext uri="{BB962C8B-B14F-4D97-AF65-F5344CB8AC3E}">
        <p14:creationId xmlns:p14="http://schemas.microsoft.com/office/powerpoint/2010/main" val="1185441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47713" y="1181100"/>
            <a:ext cx="5670550" cy="318928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E1BB14AA-C853-4E16-8921-3E82894482B7}" type="slidenum">
              <a:rPr lang="es-MX" smtClean="0"/>
              <a:t>106</a:t>
            </a:fld>
            <a:endParaRPr lang="es-MX" dirty="0"/>
          </a:p>
        </p:txBody>
      </p:sp>
    </p:spTree>
    <p:extLst>
      <p:ext uri="{BB962C8B-B14F-4D97-AF65-F5344CB8AC3E}">
        <p14:creationId xmlns:p14="http://schemas.microsoft.com/office/powerpoint/2010/main" val="297455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852" indent="-282635" eaLnBrk="0" hangingPunct="0">
              <a:spcBef>
                <a:spcPct val="30000"/>
              </a:spcBef>
              <a:defRPr sz="1200">
                <a:solidFill>
                  <a:schemeClr val="tx1"/>
                </a:solidFill>
                <a:latin typeface="Calibri" pitchFamily="34" charset="0"/>
              </a:defRPr>
            </a:lvl2pPr>
            <a:lvl3pPr marL="1130541" indent="-226108" eaLnBrk="0" hangingPunct="0">
              <a:spcBef>
                <a:spcPct val="30000"/>
              </a:spcBef>
              <a:defRPr sz="1200">
                <a:solidFill>
                  <a:schemeClr val="tx1"/>
                </a:solidFill>
                <a:latin typeface="Calibri" pitchFamily="34" charset="0"/>
              </a:defRPr>
            </a:lvl3pPr>
            <a:lvl4pPr marL="1582758" indent="-226108" eaLnBrk="0" hangingPunct="0">
              <a:spcBef>
                <a:spcPct val="30000"/>
              </a:spcBef>
              <a:defRPr sz="1200">
                <a:solidFill>
                  <a:schemeClr val="tx1"/>
                </a:solidFill>
                <a:latin typeface="Calibri" pitchFamily="34" charset="0"/>
              </a:defRPr>
            </a:lvl4pPr>
            <a:lvl5pPr marL="2034974" indent="-226108" eaLnBrk="0" hangingPunct="0">
              <a:spcBef>
                <a:spcPct val="30000"/>
              </a:spcBef>
              <a:defRPr sz="1200">
                <a:solidFill>
                  <a:schemeClr val="tx1"/>
                </a:solidFill>
                <a:latin typeface="Calibri" pitchFamily="34" charset="0"/>
              </a:defRPr>
            </a:lvl5pPr>
            <a:lvl6pPr marL="2487191" indent="-226108" eaLnBrk="0" fontAlgn="base" hangingPunct="0">
              <a:spcBef>
                <a:spcPct val="30000"/>
              </a:spcBef>
              <a:spcAft>
                <a:spcPct val="0"/>
              </a:spcAft>
              <a:defRPr sz="1200">
                <a:solidFill>
                  <a:schemeClr val="tx1"/>
                </a:solidFill>
                <a:latin typeface="Calibri" pitchFamily="34" charset="0"/>
              </a:defRPr>
            </a:lvl6pPr>
            <a:lvl7pPr marL="2939407" indent="-226108" eaLnBrk="0" fontAlgn="base" hangingPunct="0">
              <a:spcBef>
                <a:spcPct val="30000"/>
              </a:spcBef>
              <a:spcAft>
                <a:spcPct val="0"/>
              </a:spcAft>
              <a:defRPr sz="1200">
                <a:solidFill>
                  <a:schemeClr val="tx1"/>
                </a:solidFill>
                <a:latin typeface="Calibri" pitchFamily="34" charset="0"/>
              </a:defRPr>
            </a:lvl7pPr>
            <a:lvl8pPr marL="3391624" indent="-226108" eaLnBrk="0" fontAlgn="base" hangingPunct="0">
              <a:spcBef>
                <a:spcPct val="30000"/>
              </a:spcBef>
              <a:spcAft>
                <a:spcPct val="0"/>
              </a:spcAft>
              <a:defRPr sz="1200">
                <a:solidFill>
                  <a:schemeClr val="tx1"/>
                </a:solidFill>
                <a:latin typeface="Calibri" pitchFamily="34" charset="0"/>
              </a:defRPr>
            </a:lvl8pPr>
            <a:lvl9pPr marL="3843840" indent="-22610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B2686CC3-0BE2-4E6E-873B-D7D1B4DC7A9E}" type="slidenum">
              <a:rPr lang="en-US" altLang="zh-CN" smtClean="0">
                <a:latin typeface="Palatino Linotype" pitchFamily="18" charset="0"/>
                <a:ea typeface="MS PGothic" pitchFamily="34" charset="-128"/>
              </a:rPr>
              <a:pPr eaLnBrk="1" hangingPunct="1">
                <a:spcBef>
                  <a:spcPct val="0"/>
                </a:spcBef>
                <a:defRPr/>
              </a:pPr>
              <a:t>9</a:t>
            </a:fld>
            <a:endParaRPr lang="en-US" altLang="zh-CN">
              <a:latin typeface="Palatino Linotype" pitchFamily="18" charset="0"/>
              <a:ea typeface="MS PGothic" pitchFamily="34" charset="-128"/>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E" altLang="es-ES_tradnl">
              <a:latin typeface="Arial" charset="0"/>
              <a:cs typeface="Arial" charset="0"/>
            </a:endParaRPr>
          </a:p>
        </p:txBody>
      </p:sp>
    </p:spTree>
    <p:extLst>
      <p:ext uri="{BB962C8B-B14F-4D97-AF65-F5344CB8AC3E}">
        <p14:creationId xmlns:p14="http://schemas.microsoft.com/office/powerpoint/2010/main" val="2885640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baseline="0" dirty="0">
                <a:solidFill>
                  <a:schemeClr val="tx1"/>
                </a:solidFill>
                <a:latin typeface="+mn-lt"/>
                <a:ea typeface="+mn-ea"/>
                <a:cs typeface="+mn-cs"/>
              </a:rPr>
              <a:t>En adultos de 20 </a:t>
            </a:r>
            <a:r>
              <a:rPr lang="es-MX" sz="1200" b="0" i="0" u="none" strike="noStrike" kern="1200" baseline="0" dirty="0" err="1">
                <a:solidFill>
                  <a:schemeClr val="tx1"/>
                </a:solidFill>
                <a:latin typeface="+mn-lt"/>
                <a:ea typeface="+mn-ea"/>
                <a:cs typeface="+mn-cs"/>
              </a:rPr>
              <a:t>ó</a:t>
            </a:r>
            <a:r>
              <a:rPr lang="es-MX" sz="1200" b="0" i="0" u="none" strike="noStrike" kern="1200" baseline="0" dirty="0">
                <a:solidFill>
                  <a:schemeClr val="tx1"/>
                </a:solidFill>
                <a:latin typeface="+mn-lt"/>
                <a:ea typeface="+mn-ea"/>
                <a:cs typeface="+mn-cs"/>
              </a:rPr>
              <a:t> más años de edad la prevalencia combinada de sobrepeso y obesidad fue de 71.2% (IC95% 70.5, 72.1) en la ENSANUT 2012 y de 72.5% (IC95% 70.8, 74.3)</a:t>
            </a:r>
          </a:p>
          <a:p>
            <a:r>
              <a:rPr lang="es-MX" sz="1200" b="0" i="0" u="none" strike="noStrike" kern="1200" baseline="0" dirty="0">
                <a:solidFill>
                  <a:schemeClr val="tx1"/>
                </a:solidFill>
                <a:latin typeface="+mn-lt"/>
                <a:ea typeface="+mn-ea"/>
                <a:cs typeface="+mn-cs"/>
              </a:rPr>
              <a:t>en la ENSANUT MC 2016 (Figura 28). Esta diferencia de 1.3 puntos porcentuales no fue estadísticamente significativa. </a:t>
            </a:r>
            <a:endParaRPr lang="es-MX" dirty="0"/>
          </a:p>
        </p:txBody>
      </p:sp>
      <p:sp>
        <p:nvSpPr>
          <p:cNvPr id="4" name="Marcador de número de diapositiva 3"/>
          <p:cNvSpPr>
            <a:spLocks noGrp="1"/>
          </p:cNvSpPr>
          <p:nvPr>
            <p:ph type="sldNum" sz="quarter" idx="10"/>
          </p:nvPr>
        </p:nvSpPr>
        <p:spPr/>
        <p:txBody>
          <a:bodyPr/>
          <a:lstStyle/>
          <a:p>
            <a:fld id="{05663A02-AA6D-4DF4-92EC-1DF417F86078}" type="slidenum">
              <a:rPr lang="es-MX" smtClean="0"/>
              <a:t>11</a:t>
            </a:fld>
            <a:endParaRPr lang="es-MX"/>
          </a:p>
        </p:txBody>
      </p:sp>
    </p:spTree>
    <p:extLst>
      <p:ext uri="{BB962C8B-B14F-4D97-AF65-F5344CB8AC3E}">
        <p14:creationId xmlns:p14="http://schemas.microsoft.com/office/powerpoint/2010/main" val="4629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baseline="0" dirty="0">
                <a:solidFill>
                  <a:schemeClr val="tx1"/>
                </a:solidFill>
                <a:latin typeface="+mn-lt"/>
                <a:ea typeface="+mn-ea"/>
                <a:cs typeface="+mn-cs"/>
              </a:rPr>
              <a:t>El 9.4% de los adultos entrevistados (10.3% de las mujeres y 8.4% de los hombres) contestaron haber recibido el diagnóstico de diabetes por parte de un médico (Figura 8). Se observó un ligero aumento en la prevalencia de diabetes por diagnóstico médico previo con respecto a la ENSANUT 2012 (9.2%)33 y un mayor aumento con respecto a la ENSANUT 2006 (7.2%)34 (Figura 8).</a:t>
            </a:r>
            <a:endParaRPr lang="es-MX" dirty="0"/>
          </a:p>
        </p:txBody>
      </p:sp>
      <p:sp>
        <p:nvSpPr>
          <p:cNvPr id="4" name="Marcador de número de diapositiva 3"/>
          <p:cNvSpPr>
            <a:spLocks noGrp="1"/>
          </p:cNvSpPr>
          <p:nvPr>
            <p:ph type="sldNum" sz="quarter" idx="10"/>
          </p:nvPr>
        </p:nvSpPr>
        <p:spPr/>
        <p:txBody>
          <a:bodyPr/>
          <a:lstStyle/>
          <a:p>
            <a:fld id="{05663A02-AA6D-4DF4-92EC-1DF417F86078}" type="slidenum">
              <a:rPr lang="es-MX" smtClean="0"/>
              <a:t>15</a:t>
            </a:fld>
            <a:endParaRPr lang="es-MX"/>
          </a:p>
        </p:txBody>
      </p:sp>
    </p:spTree>
    <p:extLst>
      <p:ext uri="{BB962C8B-B14F-4D97-AF65-F5344CB8AC3E}">
        <p14:creationId xmlns:p14="http://schemas.microsoft.com/office/powerpoint/2010/main" val="180553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37">
              <a:defRPr sz="2400" b="1">
                <a:solidFill>
                  <a:schemeClr val="bg1"/>
                </a:solidFill>
                <a:latin typeface="Palatino Linotype" pitchFamily="18" charset="0"/>
                <a:ea typeface="MS PGothic" pitchFamily="34" charset="-128"/>
              </a:defRPr>
            </a:lvl1pPr>
            <a:lvl2pPr marL="729057" indent="-280406" defTabSz="914437">
              <a:defRPr sz="2400" b="1">
                <a:solidFill>
                  <a:schemeClr val="bg1"/>
                </a:solidFill>
                <a:latin typeface="Palatino Linotype" pitchFamily="18" charset="0"/>
                <a:ea typeface="MS PGothic" pitchFamily="34" charset="-128"/>
              </a:defRPr>
            </a:lvl2pPr>
            <a:lvl3pPr marL="1121626" indent="-224325" defTabSz="914437">
              <a:defRPr sz="2400" b="1">
                <a:solidFill>
                  <a:schemeClr val="bg1"/>
                </a:solidFill>
                <a:latin typeface="Palatino Linotype" pitchFamily="18" charset="0"/>
                <a:ea typeface="MS PGothic" pitchFamily="34" charset="-128"/>
              </a:defRPr>
            </a:lvl3pPr>
            <a:lvl4pPr marL="1570276" indent="-224325" defTabSz="914437">
              <a:defRPr sz="2400" b="1">
                <a:solidFill>
                  <a:schemeClr val="bg1"/>
                </a:solidFill>
                <a:latin typeface="Palatino Linotype" pitchFamily="18" charset="0"/>
                <a:ea typeface="MS PGothic" pitchFamily="34" charset="-128"/>
              </a:defRPr>
            </a:lvl4pPr>
            <a:lvl5pPr marL="2018927" indent="-224325" defTabSz="914437">
              <a:defRPr sz="2400" b="1">
                <a:solidFill>
                  <a:schemeClr val="bg1"/>
                </a:solidFill>
                <a:latin typeface="Palatino Linotype" pitchFamily="18" charset="0"/>
                <a:ea typeface="MS PGothic" pitchFamily="34" charset="-128"/>
              </a:defRPr>
            </a:lvl5pPr>
            <a:lvl6pPr marL="2467577" indent="-224325" algn="ctr" defTabSz="914437" eaLnBrk="0" fontAlgn="base" hangingPunct="0">
              <a:spcBef>
                <a:spcPct val="50000"/>
              </a:spcBef>
              <a:spcAft>
                <a:spcPct val="0"/>
              </a:spcAft>
              <a:defRPr sz="2400" b="1">
                <a:solidFill>
                  <a:schemeClr val="bg1"/>
                </a:solidFill>
                <a:latin typeface="Palatino Linotype" pitchFamily="18" charset="0"/>
                <a:ea typeface="MS PGothic" pitchFamily="34" charset="-128"/>
              </a:defRPr>
            </a:lvl6pPr>
            <a:lvl7pPr marL="2916227" indent="-224325" algn="ctr" defTabSz="914437" eaLnBrk="0" fontAlgn="base" hangingPunct="0">
              <a:spcBef>
                <a:spcPct val="50000"/>
              </a:spcBef>
              <a:spcAft>
                <a:spcPct val="0"/>
              </a:spcAft>
              <a:defRPr sz="2400" b="1">
                <a:solidFill>
                  <a:schemeClr val="bg1"/>
                </a:solidFill>
                <a:latin typeface="Palatino Linotype" pitchFamily="18" charset="0"/>
                <a:ea typeface="MS PGothic" pitchFamily="34" charset="-128"/>
              </a:defRPr>
            </a:lvl7pPr>
            <a:lvl8pPr marL="3364878" indent="-224325" algn="ctr" defTabSz="914437" eaLnBrk="0" fontAlgn="base" hangingPunct="0">
              <a:spcBef>
                <a:spcPct val="50000"/>
              </a:spcBef>
              <a:spcAft>
                <a:spcPct val="0"/>
              </a:spcAft>
              <a:defRPr sz="2400" b="1">
                <a:solidFill>
                  <a:schemeClr val="bg1"/>
                </a:solidFill>
                <a:latin typeface="Palatino Linotype" pitchFamily="18" charset="0"/>
                <a:ea typeface="MS PGothic" pitchFamily="34" charset="-128"/>
              </a:defRPr>
            </a:lvl8pPr>
            <a:lvl9pPr marL="3813528" indent="-224325" algn="ctr" defTabSz="914437" eaLnBrk="0" fontAlgn="base" hangingPunct="0">
              <a:spcBef>
                <a:spcPct val="50000"/>
              </a:spcBef>
              <a:spcAft>
                <a:spcPct val="0"/>
              </a:spcAft>
              <a:defRPr sz="2400" b="1">
                <a:solidFill>
                  <a:schemeClr val="bg1"/>
                </a:solidFill>
                <a:latin typeface="Palatino Linotype" pitchFamily="18" charset="0"/>
                <a:ea typeface="MS PGothic" pitchFamily="34" charset="-128"/>
              </a:defRPr>
            </a:lvl9pPr>
          </a:lstStyle>
          <a:p>
            <a:pPr>
              <a:defRPr/>
            </a:pPr>
            <a:fld id="{B603BA28-E1B8-4E6F-91F2-86C41BCC30F6}" type="slidenum">
              <a:rPr lang="en-US" sz="1200" b="0">
                <a:solidFill>
                  <a:schemeClr val="tx1"/>
                </a:solidFill>
                <a:latin typeface="Times" pitchFamily="18" charset="0"/>
              </a:rPr>
              <a:pPr>
                <a:defRPr/>
              </a:pPr>
              <a:t>29</a:t>
            </a:fld>
            <a:endParaRPr lang="en-US" sz="1200" b="0">
              <a:solidFill>
                <a:schemeClr val="tx1"/>
              </a:solidFill>
              <a:latin typeface="Times" pitchFamily="18" charset="0"/>
            </a:endParaRPr>
          </a:p>
        </p:txBody>
      </p:sp>
      <p:sp>
        <p:nvSpPr>
          <p:cNvPr id="139267" name="Slide Image Placeholder 1"/>
          <p:cNvSpPr>
            <a:spLocks noGrp="1" noRot="1" noChangeAspect="1" noTextEdit="1"/>
          </p:cNvSpPr>
          <p:nvPr>
            <p:ph type="sldImg"/>
          </p:nvPr>
        </p:nvSpPr>
        <p:spPr>
          <a:ln/>
        </p:spPr>
      </p:sp>
      <p:sp>
        <p:nvSpPr>
          <p:cNvPr id="89092"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89730" tIns="44865" rIns="89730" bIns="44865"/>
          <a:lstStyle/>
          <a:p>
            <a:pPr defTabSz="448650">
              <a:spcBef>
                <a:spcPct val="0"/>
              </a:spcBef>
              <a:defRPr/>
            </a:pPr>
            <a:r>
              <a:rPr lang="en-US">
                <a:ea typeface="ＭＳ Ｐゴシック" charset="0"/>
              </a:rPr>
              <a:t>Carbonates only.  Used industry data.</a:t>
            </a:r>
          </a:p>
        </p:txBody>
      </p:sp>
      <p:sp>
        <p:nvSpPr>
          <p:cNvPr id="139269"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0F4154BD-391F-4D66-90EE-CA8D6C8B57AF}" type="slidenum">
              <a:rPr lang="en-US" altLang="es-PE">
                <a:latin typeface="Calibri" pitchFamily="34" charset="0"/>
                <a:ea typeface="MS PGothic" pitchFamily="34" charset="-128"/>
              </a:rPr>
              <a:pPr algn="r" eaLnBrk="1" hangingPunct="1">
                <a:spcBef>
                  <a:spcPct val="0"/>
                </a:spcBef>
              </a:pPr>
              <a:t>29</a:t>
            </a:fld>
            <a:endParaRPr lang="en-US" altLang="es-PE">
              <a:latin typeface="Calibri" pitchFamily="34" charset="0"/>
              <a:ea typeface="MS PGothic" pitchFamily="34" charset="-128"/>
            </a:endParaRPr>
          </a:p>
        </p:txBody>
      </p:sp>
    </p:spTree>
    <p:extLst>
      <p:ext uri="{BB962C8B-B14F-4D97-AF65-F5344CB8AC3E}">
        <p14:creationId xmlns:p14="http://schemas.microsoft.com/office/powerpoint/2010/main" val="2039456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El tipo de fórmula que la madre recuerda haber recibido</a:t>
            </a:r>
          </a:p>
        </p:txBody>
      </p:sp>
      <p:sp>
        <p:nvSpPr>
          <p:cNvPr id="4" name="3 Marcador de número de diapositiva"/>
          <p:cNvSpPr>
            <a:spLocks noGrp="1"/>
          </p:cNvSpPr>
          <p:nvPr>
            <p:ph type="sldNum" sz="quarter" idx="10"/>
          </p:nvPr>
        </p:nvSpPr>
        <p:spPr/>
        <p:txBody>
          <a:bodyPr/>
          <a:lstStyle/>
          <a:p>
            <a:fld id="{BFA26AEA-D4CA-4703-9D9C-D7B4CBB93633}" type="slidenum">
              <a:rPr lang="es-MX" smtClean="0"/>
              <a:t>51</a:t>
            </a:fld>
            <a:endParaRPr lang="es-MX"/>
          </a:p>
        </p:txBody>
      </p:sp>
    </p:spTree>
    <p:extLst>
      <p:ext uri="{BB962C8B-B14F-4D97-AF65-F5344CB8AC3E}">
        <p14:creationId xmlns:p14="http://schemas.microsoft.com/office/powerpoint/2010/main" val="2288290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Texto que sugiere superioridad del</a:t>
            </a:r>
            <a:r>
              <a:rPr lang="es-MX" baseline="0" dirty="0"/>
              <a:t> sucedáneo frente a la leche materna</a:t>
            </a:r>
            <a:endParaRPr lang="es-MX" dirty="0"/>
          </a:p>
        </p:txBody>
      </p:sp>
      <p:sp>
        <p:nvSpPr>
          <p:cNvPr id="4" name="3 Marcador de número de diapositiva"/>
          <p:cNvSpPr>
            <a:spLocks noGrp="1"/>
          </p:cNvSpPr>
          <p:nvPr>
            <p:ph type="sldNum" sz="quarter" idx="10"/>
          </p:nvPr>
        </p:nvSpPr>
        <p:spPr/>
        <p:txBody>
          <a:bodyPr/>
          <a:lstStyle/>
          <a:p>
            <a:fld id="{9ECA78CD-EFBB-4954-9E5F-AAFCADBA8716}" type="slidenum">
              <a:rPr lang="es-MX" smtClean="0"/>
              <a:t>52</a:t>
            </a:fld>
            <a:endParaRPr lang="es-MX"/>
          </a:p>
        </p:txBody>
      </p:sp>
    </p:spTree>
    <p:extLst>
      <p:ext uri="{BB962C8B-B14F-4D97-AF65-F5344CB8AC3E}">
        <p14:creationId xmlns:p14="http://schemas.microsoft.com/office/powerpoint/2010/main" val="3252416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974824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24947038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28800" y="4953000"/>
            <a:ext cx="8534400" cy="825308"/>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89606" y="5922664"/>
            <a:ext cx="3952437" cy="764988"/>
          </a:xfrm>
          <a:prstGeom prst="rect">
            <a:avLst/>
          </a:prstGeom>
        </p:spPr>
      </p:pic>
    </p:spTree>
    <p:extLst>
      <p:ext uri="{BB962C8B-B14F-4D97-AF65-F5344CB8AC3E}">
        <p14:creationId xmlns:p14="http://schemas.microsoft.com/office/powerpoint/2010/main" val="344377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a:xfrm>
            <a:off x="8483601" y="6356351"/>
            <a:ext cx="2781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A52AF7D8-800B-CE44-9924-DAA4D3E5D44E}" type="datetime1">
              <a:rPr lang="en-US"/>
              <a:pPr>
                <a:defRPr/>
              </a:pPr>
              <a:t>11/22/2018</a:t>
            </a:fld>
            <a:endParaRPr lang="en-US"/>
          </a:p>
        </p:txBody>
      </p:sp>
      <p:sp>
        <p:nvSpPr>
          <p:cNvPr id="5" name="Slide Number Placeholder 5"/>
          <p:cNvSpPr>
            <a:spLocks noGrp="1"/>
          </p:cNvSpPr>
          <p:nvPr>
            <p:ph type="sldNum" sz="quarter" idx="11"/>
          </p:nvPr>
        </p:nvSpPr>
        <p:spPr>
          <a:xfrm>
            <a:off x="11391901" y="6356351"/>
            <a:ext cx="749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9E7253BE-6F89-AE44-90A0-94BBCC3A64A1}" type="slidenum">
              <a:rPr lang="en-US"/>
              <a:pPr>
                <a:defRPr/>
              </a:pPr>
              <a:t>‹Nº›</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89606" y="5922664"/>
            <a:ext cx="3952437" cy="764988"/>
          </a:xfrm>
          <a:prstGeom prst="rect">
            <a:avLst/>
          </a:prstGeom>
        </p:spPr>
      </p:pic>
    </p:spTree>
    <p:extLst>
      <p:ext uri="{BB962C8B-B14F-4D97-AF65-F5344CB8AC3E}">
        <p14:creationId xmlns:p14="http://schemas.microsoft.com/office/powerpoint/2010/main" val="3880236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a:xfrm>
            <a:off x="8483601" y="6356351"/>
            <a:ext cx="2781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03F1A05D-01E2-0E47-83D3-BA5BEB5C46B1}" type="datetime1">
              <a:rPr lang="en-US"/>
              <a:pPr>
                <a:defRPr/>
              </a:pPr>
              <a:t>11/22/2018</a:t>
            </a:fld>
            <a:endParaRPr lang="en-US"/>
          </a:p>
        </p:txBody>
      </p:sp>
      <p:sp>
        <p:nvSpPr>
          <p:cNvPr id="5" name="Slide Number Placeholder 5"/>
          <p:cNvSpPr>
            <a:spLocks noGrp="1"/>
          </p:cNvSpPr>
          <p:nvPr>
            <p:ph type="sldNum" sz="quarter" idx="11"/>
          </p:nvPr>
        </p:nvSpPr>
        <p:spPr>
          <a:xfrm>
            <a:off x="11391901" y="6356351"/>
            <a:ext cx="749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390D4E13-78F8-754C-902D-ACE1BFBFAF7B}" type="slidenum">
              <a:rPr lang="en-US"/>
              <a:pPr>
                <a:defRPr/>
              </a:pPr>
              <a:t>‹Nº›</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89606" y="5922664"/>
            <a:ext cx="3952437" cy="764988"/>
          </a:xfrm>
          <a:prstGeom prst="rect">
            <a:avLst/>
          </a:prstGeom>
        </p:spPr>
      </p:pic>
    </p:spTree>
    <p:extLst>
      <p:ext uri="{BB962C8B-B14F-4D97-AF65-F5344CB8AC3E}">
        <p14:creationId xmlns:p14="http://schemas.microsoft.com/office/powerpoint/2010/main" val="3628715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PE"/>
          </a:p>
        </p:txBody>
      </p:sp>
      <p:sp>
        <p:nvSpPr>
          <p:cNvPr id="3" name="2 Marcador de gráfico"/>
          <p:cNvSpPr>
            <a:spLocks noGrp="1"/>
          </p:cNvSpPr>
          <p:nvPr>
            <p:ph type="chart" idx="1"/>
          </p:nvPr>
        </p:nvSpPr>
        <p:spPr>
          <a:xfrm>
            <a:off x="609600" y="1600201"/>
            <a:ext cx="10972800" cy="4525963"/>
          </a:xfrm>
          <a:prstGeom prst="rect">
            <a:avLst/>
          </a:prstGeom>
        </p:spPr>
        <p:txBody>
          <a:bodyPr/>
          <a:lstStyle/>
          <a:p>
            <a:pPr lvl="0"/>
            <a:endParaRPr lang="es-PE" noProof="0"/>
          </a:p>
        </p:txBody>
      </p:sp>
    </p:spTree>
    <p:extLst>
      <p:ext uri="{BB962C8B-B14F-4D97-AF65-F5344CB8AC3E}">
        <p14:creationId xmlns:p14="http://schemas.microsoft.com/office/powerpoint/2010/main" val="2861223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47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Slide Number"/>
          <p:cNvSpPr txBox="1">
            <a:spLocks noGrp="1"/>
          </p:cNvSpPr>
          <p:nvPr>
            <p:ph type="sldNum" sz="quarter" idx="2"/>
          </p:nvPr>
        </p:nvSpPr>
        <p:spPr>
          <a:xfrm>
            <a:off x="5917310" y="6505277"/>
            <a:ext cx="345473" cy="267891"/>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0188110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General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dirty="0"/>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dirty="0"/>
              <a:t>CLICK TO EDIT MASTER TITLE STYLE</a:t>
            </a:r>
          </a:p>
        </p:txBody>
      </p:sp>
      <p:sp>
        <p:nvSpPr>
          <p:cNvPr id="24" name="Rectangle 23"/>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dirty="0">
                <a:solidFill>
                  <a:schemeClr val="bg1">
                    <a:lumMod val="65000"/>
                  </a:schemeClr>
                </a:solidFill>
                <a:latin typeface="+mn-lt"/>
                <a:sym typeface="Montserrat-Regular" charset="0"/>
              </a:rPr>
              <a:t>PAHO/WHO</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4" name="Picture 13"/>
          <p:cNvPicPr>
            <a:picLocks noChangeAspect="1"/>
          </p:cNvPicPr>
          <p:nvPr userDrawn="1"/>
        </p:nvPicPr>
        <p:blipFill>
          <a:blip r:embed="rId2"/>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208945251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1934429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1_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D0C00BBE-319E-4D65-9C24-1A6EE293C2D1}" type="datetimeFigureOut">
              <a:rPr lang="es-EC" smtClean="0"/>
              <a:t>22/11/2018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ADC58C1B-E6A3-4449-9F8F-87EF73AD088F}" type="slidenum">
              <a:rPr lang="es-EC" smtClean="0"/>
              <a:t>‹Nº›</a:t>
            </a:fld>
            <a:endParaRPr lang="es-EC"/>
          </a:p>
        </p:txBody>
      </p:sp>
    </p:spTree>
    <p:extLst>
      <p:ext uri="{BB962C8B-B14F-4D97-AF65-F5344CB8AC3E}">
        <p14:creationId xmlns:p14="http://schemas.microsoft.com/office/powerpoint/2010/main" val="2444183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1828800" y="533400"/>
            <a:ext cx="10058400" cy="1143000"/>
          </a:xfrm>
        </p:spPr>
        <p:txBody>
          <a:bodyPr/>
          <a:lstStyle/>
          <a:p>
            <a:r>
              <a:rPr lang="es-ES"/>
              <a:t>Haga clic para modificar el estilo de título del patrón</a:t>
            </a:r>
            <a:endParaRPr lang="es-EC"/>
          </a:p>
        </p:txBody>
      </p:sp>
      <p:sp>
        <p:nvSpPr>
          <p:cNvPr id="3" name="2 Marcador de texto"/>
          <p:cNvSpPr>
            <a:spLocks noGrp="1"/>
          </p:cNvSpPr>
          <p:nvPr>
            <p:ph type="body" sz="half" idx="1"/>
          </p:nvPr>
        </p:nvSpPr>
        <p:spPr>
          <a:xfrm>
            <a:off x="1828800" y="1981200"/>
            <a:ext cx="49784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quarter" idx="2"/>
          </p:nvPr>
        </p:nvSpPr>
        <p:spPr>
          <a:xfrm>
            <a:off x="7010400" y="1981200"/>
            <a:ext cx="49784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contenido"/>
          <p:cNvSpPr>
            <a:spLocks noGrp="1"/>
          </p:cNvSpPr>
          <p:nvPr>
            <p:ph sz="quarter" idx="3"/>
          </p:nvPr>
        </p:nvSpPr>
        <p:spPr>
          <a:xfrm>
            <a:off x="7010400" y="4114800"/>
            <a:ext cx="49784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fecha"/>
          <p:cNvSpPr>
            <a:spLocks noGrp="1"/>
          </p:cNvSpPr>
          <p:nvPr>
            <p:ph type="dt" sz="half" idx="10"/>
          </p:nvPr>
        </p:nvSpPr>
        <p:spPr>
          <a:xfrm>
            <a:off x="1828800" y="6248400"/>
            <a:ext cx="2235200" cy="457200"/>
          </a:xfrm>
          <a:prstGeom prst="rect">
            <a:avLst/>
          </a:prstGeom>
        </p:spPr>
        <p:txBody>
          <a:bodyPr/>
          <a:lstStyle>
            <a:lvl1pPr>
              <a:defRPr/>
            </a:lvl1pPr>
          </a:lstStyle>
          <a:p>
            <a:pPr>
              <a:defRPr/>
            </a:pPr>
            <a:endParaRPr lang="en-US"/>
          </a:p>
        </p:txBody>
      </p:sp>
      <p:sp>
        <p:nvSpPr>
          <p:cNvPr id="7" name="6 Marcador de pie de página"/>
          <p:cNvSpPr>
            <a:spLocks noGrp="1"/>
          </p:cNvSpPr>
          <p:nvPr>
            <p:ph type="ftr" sz="quarter" idx="11"/>
          </p:nvPr>
        </p:nvSpPr>
        <p:spPr>
          <a:xfrm>
            <a:off x="4572000" y="6248400"/>
            <a:ext cx="4572000" cy="457200"/>
          </a:xfrm>
          <a:prstGeom prst="rect">
            <a:avLst/>
          </a:prstGeom>
        </p:spPr>
        <p:txBody>
          <a:bodyPr/>
          <a:lstStyle>
            <a:lvl1pPr>
              <a:defRPr/>
            </a:lvl1pPr>
          </a:lstStyle>
          <a:p>
            <a:pPr>
              <a:defRPr/>
            </a:pPr>
            <a:endParaRPr lang="en-US"/>
          </a:p>
        </p:txBody>
      </p:sp>
      <p:sp>
        <p:nvSpPr>
          <p:cNvPr id="8" name="7 Marcador de número de diapositiva"/>
          <p:cNvSpPr>
            <a:spLocks noGrp="1"/>
          </p:cNvSpPr>
          <p:nvPr>
            <p:ph type="sldNum" sz="quarter" idx="12"/>
          </p:nvPr>
        </p:nvSpPr>
        <p:spPr>
          <a:xfrm>
            <a:off x="9652000" y="6248400"/>
            <a:ext cx="2540000" cy="457200"/>
          </a:xfrm>
          <a:prstGeom prst="rect">
            <a:avLst/>
          </a:prstGeom>
        </p:spPr>
        <p:txBody>
          <a:bodyPr/>
          <a:lstStyle>
            <a:lvl1pPr>
              <a:defRPr/>
            </a:lvl1pPr>
          </a:lstStyle>
          <a:p>
            <a:pPr>
              <a:defRPr/>
            </a:pPr>
            <a:fld id="{5E68F504-53EE-4DC8-8A73-E45C8CD14A76}" type="slidenum">
              <a:rPr lang="en-US"/>
              <a:pPr>
                <a:defRPr/>
              </a:pPr>
              <a:t>‹Nº›</a:t>
            </a:fld>
            <a:endParaRPr lang="en-US"/>
          </a:p>
        </p:txBody>
      </p:sp>
    </p:spTree>
    <p:extLst>
      <p:ext uri="{BB962C8B-B14F-4D97-AF65-F5344CB8AC3E}">
        <p14:creationId xmlns:p14="http://schemas.microsoft.com/office/powerpoint/2010/main" val="259930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483601" y="6356351"/>
            <a:ext cx="2781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E1A6E667-4459-7E4A-95CA-19A69E7D84E5}" type="datetime1">
              <a:rPr lang="en-US"/>
              <a:pPr>
                <a:defRPr/>
              </a:pPr>
              <a:t>11/22/2018</a:t>
            </a:fld>
            <a:endParaRPr lang="en-US"/>
          </a:p>
        </p:txBody>
      </p:sp>
      <p:sp>
        <p:nvSpPr>
          <p:cNvPr id="5" name="Slide Number Placeholder 5"/>
          <p:cNvSpPr>
            <a:spLocks noGrp="1"/>
          </p:cNvSpPr>
          <p:nvPr>
            <p:ph type="sldNum" sz="quarter" idx="11"/>
          </p:nvPr>
        </p:nvSpPr>
        <p:spPr>
          <a:xfrm>
            <a:off x="11391901" y="6356351"/>
            <a:ext cx="749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B271996B-4104-AE42-93E9-43718F481ADC}" type="slidenum">
              <a:rPr lang="en-US"/>
              <a:pPr>
                <a:defRPr/>
              </a:pPr>
              <a:t>‹Nº›</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89606" y="5922664"/>
            <a:ext cx="3952437" cy="764988"/>
          </a:xfrm>
          <a:prstGeom prst="rect">
            <a:avLst/>
          </a:prstGeom>
        </p:spPr>
      </p:pic>
    </p:spTree>
    <p:extLst>
      <p:ext uri="{BB962C8B-B14F-4D97-AF65-F5344CB8AC3E}">
        <p14:creationId xmlns:p14="http://schemas.microsoft.com/office/powerpoint/2010/main" val="1887291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Oval 3"/>
          <p:cNvSpPr/>
          <p:nvPr/>
        </p:nvSpPr>
        <p:spPr>
          <a:xfrm>
            <a:off x="59944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Oval 4"/>
          <p:cNvSpPr/>
          <p:nvPr/>
        </p:nvSpPr>
        <p:spPr>
          <a:xfrm>
            <a:off x="62611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Oval 5"/>
          <p:cNvSpPr/>
          <p:nvPr/>
        </p:nvSpPr>
        <p:spPr>
          <a:xfrm>
            <a:off x="5729818"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title"/>
          </p:nvPr>
        </p:nvSpPr>
        <p:spPr>
          <a:xfrm>
            <a:off x="963084" y="1371601"/>
            <a:ext cx="103632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63084" y="4068764"/>
            <a:ext cx="103632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89606" y="5922664"/>
            <a:ext cx="3952437" cy="764988"/>
          </a:xfrm>
          <a:prstGeom prst="rect">
            <a:avLst/>
          </a:prstGeom>
        </p:spPr>
      </p:pic>
    </p:spTree>
    <p:extLst>
      <p:ext uri="{BB962C8B-B14F-4D97-AF65-F5344CB8AC3E}">
        <p14:creationId xmlns:p14="http://schemas.microsoft.com/office/powerpoint/2010/main" val="2750328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89606" y="5922664"/>
            <a:ext cx="3952437" cy="764988"/>
          </a:xfrm>
          <a:prstGeom prst="rect">
            <a:avLst/>
          </a:prstGeom>
        </p:spPr>
      </p:pic>
    </p:spTree>
    <p:extLst>
      <p:ext uri="{BB962C8B-B14F-4D97-AF65-F5344CB8AC3E}">
        <p14:creationId xmlns:p14="http://schemas.microsoft.com/office/powerpoint/2010/main" val="4020427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1" name="Content Placeholder 10"/>
          <p:cNvSpPr>
            <a:spLocks noGrp="1"/>
          </p:cNvSpPr>
          <p:nvPr>
            <p:ph sz="quarter" idx="13"/>
          </p:nvPr>
        </p:nvSpPr>
        <p:spPr>
          <a:xfrm>
            <a:off x="609600" y="2212848"/>
            <a:ext cx="5388864" cy="391363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5"/>
          </p:nvPr>
        </p:nvSpPr>
        <p:spPr>
          <a:xfrm>
            <a:off x="8483601" y="6356351"/>
            <a:ext cx="2781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E7BA97A3-1E80-D847-9AAB-CD9E8774EDB2}" type="datetime1">
              <a:rPr lang="en-US"/>
              <a:pPr>
                <a:defRPr/>
              </a:pPr>
              <a:t>11/22/2018</a:t>
            </a:fld>
            <a:endParaRPr lang="en-US"/>
          </a:p>
        </p:txBody>
      </p:sp>
      <p:sp>
        <p:nvSpPr>
          <p:cNvPr id="8" name="Footer Placeholder 7"/>
          <p:cNvSpPr>
            <a:spLocks noGrp="1"/>
          </p:cNvSpPr>
          <p:nvPr>
            <p:ph type="ftr" sz="quarter" idx="16"/>
          </p:nvPr>
        </p:nvSpPr>
        <p:spPr>
          <a:xfrm>
            <a:off x="878418" y="6356351"/>
            <a:ext cx="3797300" cy="365125"/>
          </a:xfrm>
          <a:prstGeom prst="rect">
            <a:avLst/>
          </a:prstGeom>
        </p:spPr>
        <p:txBody>
          <a:bodyPr/>
          <a:lstStyle>
            <a:lvl1pPr fontAlgn="auto">
              <a:spcBef>
                <a:spcPts val="0"/>
              </a:spcBef>
              <a:spcAft>
                <a:spcPts val="0"/>
              </a:spcAft>
              <a:defRPr>
                <a:latin typeface="+mn-lt"/>
                <a:ea typeface="+mn-ea"/>
                <a:cs typeface="+mn-cs"/>
              </a:defRPr>
            </a:lvl1pPr>
          </a:lstStyle>
          <a:p>
            <a:pPr>
              <a:defRPr/>
            </a:pPr>
            <a:r>
              <a:rPr lang="en-US"/>
              <a:t>Footer Text</a:t>
            </a:r>
          </a:p>
        </p:txBody>
      </p:sp>
      <p:sp>
        <p:nvSpPr>
          <p:cNvPr id="9" name="Slide Number Placeholder 8"/>
          <p:cNvSpPr>
            <a:spLocks noGrp="1"/>
          </p:cNvSpPr>
          <p:nvPr>
            <p:ph type="sldNum" sz="quarter" idx="17"/>
          </p:nvPr>
        </p:nvSpPr>
        <p:spPr>
          <a:xfrm>
            <a:off x="11391901" y="6356351"/>
            <a:ext cx="749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2098B6CC-CC9D-FF49-ABC6-F17914AC5C94}" type="slidenum">
              <a:rPr lang="en-US"/>
              <a:pPr>
                <a:defRPr/>
              </a:pPr>
              <a:t>‹Nº›</a:t>
            </a:fld>
            <a:endParaRPr lang="en-US"/>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89606" y="5922664"/>
            <a:ext cx="3952437" cy="764988"/>
          </a:xfrm>
          <a:prstGeom prst="rect">
            <a:avLst/>
          </a:prstGeom>
        </p:spPr>
      </p:pic>
    </p:spTree>
    <p:extLst>
      <p:ext uri="{BB962C8B-B14F-4D97-AF65-F5344CB8AC3E}">
        <p14:creationId xmlns:p14="http://schemas.microsoft.com/office/powerpoint/2010/main" val="990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a:xfrm>
            <a:off x="8483601" y="6356351"/>
            <a:ext cx="2781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1B377E7E-32E7-784B-B87E-581F2B980549}" type="datetime1">
              <a:rPr lang="en-US"/>
              <a:pPr>
                <a:defRPr/>
              </a:pPr>
              <a:t>11/22/2018</a:t>
            </a:fld>
            <a:endParaRPr lang="en-US"/>
          </a:p>
        </p:txBody>
      </p:sp>
      <p:sp>
        <p:nvSpPr>
          <p:cNvPr id="4" name="Footer Placeholder 3"/>
          <p:cNvSpPr>
            <a:spLocks noGrp="1"/>
          </p:cNvSpPr>
          <p:nvPr>
            <p:ph type="ftr" sz="quarter" idx="11"/>
          </p:nvPr>
        </p:nvSpPr>
        <p:spPr>
          <a:xfrm>
            <a:off x="878418" y="6356351"/>
            <a:ext cx="3797300" cy="365125"/>
          </a:xfrm>
          <a:prstGeom prst="rect">
            <a:avLst/>
          </a:prstGeom>
        </p:spPr>
        <p:txBody>
          <a:bodyPr/>
          <a:lstStyle>
            <a:lvl1pPr fontAlgn="auto">
              <a:spcBef>
                <a:spcPts val="0"/>
              </a:spcBef>
              <a:spcAft>
                <a:spcPts val="0"/>
              </a:spcAft>
              <a:defRPr>
                <a:latin typeface="+mn-lt"/>
                <a:ea typeface="+mn-ea"/>
                <a:cs typeface="+mn-cs"/>
              </a:defRPr>
            </a:lvl1pPr>
          </a:lstStyle>
          <a:p>
            <a:pPr>
              <a:defRPr/>
            </a:pPr>
            <a:r>
              <a:rPr lang="en-US"/>
              <a:t>Footer Text</a:t>
            </a:r>
          </a:p>
        </p:txBody>
      </p:sp>
      <p:sp>
        <p:nvSpPr>
          <p:cNvPr id="5" name="Slide Number Placeholder 4"/>
          <p:cNvSpPr>
            <a:spLocks noGrp="1"/>
          </p:cNvSpPr>
          <p:nvPr>
            <p:ph type="sldNum" sz="quarter" idx="12"/>
          </p:nvPr>
        </p:nvSpPr>
        <p:spPr>
          <a:xfrm>
            <a:off x="11391901" y="6356351"/>
            <a:ext cx="749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CF32CC2B-D62F-B54E-89B1-ABB24E19A8E6}" type="slidenum">
              <a:rPr lang="en-US"/>
              <a:pPr>
                <a:defRPr/>
              </a:pPr>
              <a:t>‹Nº›</a:t>
            </a:fld>
            <a:endParaRPr lang="en-US"/>
          </a:p>
        </p:txBody>
      </p:sp>
    </p:spTree>
    <p:extLst>
      <p:ext uri="{BB962C8B-B14F-4D97-AF65-F5344CB8AC3E}">
        <p14:creationId xmlns:p14="http://schemas.microsoft.com/office/powerpoint/2010/main" val="45106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483601" y="6356351"/>
            <a:ext cx="2781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E569F1F0-3FF6-BD45-A676-4162BCAED0C0}" type="datetime1">
              <a:rPr lang="en-US"/>
              <a:pPr>
                <a:defRPr/>
              </a:pPr>
              <a:t>11/22/2018</a:t>
            </a:fld>
            <a:endParaRPr lang="en-US"/>
          </a:p>
        </p:txBody>
      </p:sp>
      <p:sp>
        <p:nvSpPr>
          <p:cNvPr id="3" name="Slide Number Placeholder 3"/>
          <p:cNvSpPr>
            <a:spLocks noGrp="1"/>
          </p:cNvSpPr>
          <p:nvPr>
            <p:ph type="sldNum" sz="quarter" idx="11"/>
          </p:nvPr>
        </p:nvSpPr>
        <p:spPr>
          <a:xfrm>
            <a:off x="11391901" y="6356351"/>
            <a:ext cx="749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E47A2C8D-A405-E044-9A13-206611EDAAF3}" type="slidenum">
              <a:rPr lang="en-US"/>
              <a:pPr>
                <a:defRPr/>
              </a:pPr>
              <a:t>‹Nº›</a:t>
            </a:fld>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89606" y="5922664"/>
            <a:ext cx="3952437" cy="764988"/>
          </a:xfrm>
          <a:prstGeom prst="rect">
            <a:avLst/>
          </a:prstGeom>
        </p:spPr>
      </p:pic>
    </p:spTree>
    <p:extLst>
      <p:ext uri="{BB962C8B-B14F-4D97-AF65-F5344CB8AC3E}">
        <p14:creationId xmlns:p14="http://schemas.microsoft.com/office/powerpoint/2010/main" val="3473351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a:off x="8483601" y="6356351"/>
            <a:ext cx="2781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202D9F19-E993-4841-B5BF-F7B5A69CA4F8}" type="datetime1">
              <a:rPr lang="en-US"/>
              <a:pPr>
                <a:defRPr/>
              </a:pPr>
              <a:t>11/22/2018</a:t>
            </a:fld>
            <a:endParaRPr lang="en-US"/>
          </a:p>
        </p:txBody>
      </p:sp>
      <p:sp>
        <p:nvSpPr>
          <p:cNvPr id="6" name="Slide Number Placeholder 6"/>
          <p:cNvSpPr>
            <a:spLocks noGrp="1"/>
          </p:cNvSpPr>
          <p:nvPr>
            <p:ph type="sldNum" sz="quarter" idx="11"/>
          </p:nvPr>
        </p:nvSpPr>
        <p:spPr>
          <a:xfrm>
            <a:off x="11391901" y="6356351"/>
            <a:ext cx="749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95D0C21F-0D0F-B44A-AD17-C967E4C8F715}" type="slidenum">
              <a:rPr lang="en-US"/>
              <a:pPr>
                <a:defRPr/>
              </a:pPr>
              <a:t>‹Nº›</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89606" y="5922664"/>
            <a:ext cx="3952437" cy="764988"/>
          </a:xfrm>
          <a:prstGeom prst="rect">
            <a:avLst/>
          </a:prstGeom>
        </p:spPr>
      </p:pic>
    </p:spTree>
    <p:extLst>
      <p:ext uri="{BB962C8B-B14F-4D97-AF65-F5344CB8AC3E}">
        <p14:creationId xmlns:p14="http://schemas.microsoft.com/office/powerpoint/2010/main" val="3844088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lstStyle>
            <a:lvl1pPr algn="ctr">
              <a:lnSpc>
                <a:spcPct val="100000"/>
              </a:lnSpc>
              <a:defRPr sz="28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n-US" noProof="0"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a:off x="8483601" y="6356351"/>
            <a:ext cx="2781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D8A0262C-6729-334B-8DFE-EC7DC1E22ABB}" type="datetime1">
              <a:rPr lang="en-US"/>
              <a:pPr>
                <a:defRPr/>
              </a:pPr>
              <a:t>11/22/2018</a:t>
            </a:fld>
            <a:endParaRPr lang="en-US"/>
          </a:p>
        </p:txBody>
      </p:sp>
      <p:sp>
        <p:nvSpPr>
          <p:cNvPr id="6" name="Slide Number Placeholder 6"/>
          <p:cNvSpPr>
            <a:spLocks noGrp="1"/>
          </p:cNvSpPr>
          <p:nvPr>
            <p:ph type="sldNum" sz="quarter" idx="11"/>
          </p:nvPr>
        </p:nvSpPr>
        <p:spPr>
          <a:xfrm>
            <a:off x="11391901" y="6356351"/>
            <a:ext cx="7493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25D3884D-4AEA-554A-AD94-D8D2C53A704A}" type="slidenum">
              <a:rPr lang="en-US"/>
              <a:pPr>
                <a:defRPr/>
              </a:pPr>
              <a:t>‹Nº›</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89606" y="5922664"/>
            <a:ext cx="3952437" cy="764988"/>
          </a:xfrm>
          <a:prstGeom prst="rect">
            <a:avLst/>
          </a:prstGeom>
        </p:spPr>
      </p:pic>
    </p:spTree>
    <p:extLst>
      <p:ext uri="{BB962C8B-B14F-4D97-AF65-F5344CB8AC3E}">
        <p14:creationId xmlns:p14="http://schemas.microsoft.com/office/powerpoint/2010/main" val="131527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s-ES"/>
              <a:t>Haga clic para modificar el estilo de título del patrón</a:t>
            </a:r>
            <a:endParaRPr lang="en-US" dirty="0"/>
          </a:p>
        </p:txBody>
      </p:sp>
      <p:sp>
        <p:nvSpPr>
          <p:cNvPr id="1027" name="Text Placeholder 2"/>
          <p:cNvSpPr>
            <a:spLocks noGrp="1"/>
          </p:cNvSpPr>
          <p:nvPr>
            <p:ph type="body" idx="1"/>
          </p:nvPr>
        </p:nvSpPr>
        <p:spPr bwMode="auto">
          <a:xfrm>
            <a:off x="609600" y="1600201"/>
            <a:ext cx="109728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824324298"/>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5" r:id="rId14"/>
    <p:sldLayoutId id="2147483836" r:id="rId15"/>
    <p:sldLayoutId id="2147483837" r:id="rId16"/>
    <p:sldLayoutId id="2147483839" r:id="rId17"/>
    <p:sldLayoutId id="2147483840" r:id="rId18"/>
  </p:sldLayoutIdLst>
  <p:hf sldNum="0" hdr="0" ftr="0" dt="0"/>
  <p:txStyles>
    <p:titleStyle>
      <a:lvl1pPr algn="ctr" rtl="0" eaLnBrk="1" fontAlgn="base" hangingPunct="1">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ＭＳ Ｐゴシック" charset="0"/>
          <a:cs typeface="ＭＳ Ｐゴシック" charset="0"/>
        </a:defRPr>
      </a:lvl1pPr>
      <a:lvl2pPr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2pPr>
      <a:lvl3pPr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3pPr>
      <a:lvl4pPr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4pPr>
      <a:lvl5pPr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ＭＳ Ｐゴシック" charset="0"/>
          <a:cs typeface="ＭＳ Ｐゴシック" charset="0"/>
        </a:defRPr>
      </a:lvl1pPr>
      <a:lvl2pPr marL="742950" indent="-28575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3pPr>
      <a:lvl4pPr marL="1600200" indent="-22860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0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0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12" Type="http://schemas.openxmlformats.org/officeDocument/2006/relationships/image" Target="../media/image40.pn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jp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chart" Target="../charts/chart2.xml"/><Relationship Id="rId5" Type="http://schemas.openxmlformats.org/officeDocument/2006/relationships/image" Target="../media/image79.png"/><Relationship Id="rId4" Type="http://schemas.openxmlformats.org/officeDocument/2006/relationships/image" Target="../media/image78.gif"/></Relationships>
</file>

<file path=ppt/slides/_rels/slide52.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80.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78.gif"/><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hyperlink" Target="https://www.ncbi.nlm.nih.gov/pubmed/?term=Colchero%20MA%5bAuthor%5d&amp;cauthor=true&amp;cauthor_uid=25733643" TargetMode="External"/><Relationship Id="rId2" Type="http://schemas.openxmlformats.org/officeDocument/2006/relationships/hyperlink" Target="https://www.ncbi.nlm.nih.gov/pubmed/25733643" TargetMode="External"/><Relationship Id="rId1" Type="http://schemas.openxmlformats.org/officeDocument/2006/relationships/slideLayout" Target="../slideLayouts/slideLayout15.xml"/><Relationship Id="rId6" Type="http://schemas.openxmlformats.org/officeDocument/2006/relationships/hyperlink" Target="https://www.ncbi.nlm.nih.gov/pubmed/?term=Gonz%C3%A1lez%20de%20Cos%C3%ADo%20T%5bAuthor%5d&amp;cauthor=true&amp;cauthor_uid=25733643" TargetMode="External"/><Relationship Id="rId5" Type="http://schemas.openxmlformats.org/officeDocument/2006/relationships/hyperlink" Target="https://www.ncbi.nlm.nih.gov/pubmed/?term=Lopez-Gatell%20H%5bAuthor%5d&amp;cauthor=true&amp;cauthor_uid=25733643" TargetMode="External"/><Relationship Id="rId4" Type="http://schemas.openxmlformats.org/officeDocument/2006/relationships/hyperlink" Target="https://www.ncbi.nlm.nih.gov/pubmed/?term=Contreras-Loya%20D%5bAuthor%5d&amp;cauthor=true&amp;cauthor_uid=25733643"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5.pn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09.jpeg"/></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3320" y="1284112"/>
            <a:ext cx="3651668" cy="2608334"/>
          </a:xfrm>
          <a:prstGeom prst="rect">
            <a:avLst/>
          </a:prstGeom>
        </p:spPr>
      </p:pic>
      <p:sp>
        <p:nvSpPr>
          <p:cNvPr id="2" name="1 Rectángulo"/>
          <p:cNvSpPr/>
          <p:nvPr/>
        </p:nvSpPr>
        <p:spPr>
          <a:xfrm>
            <a:off x="5128630" y="597413"/>
            <a:ext cx="5976145" cy="2221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GB" sz="2400" dirty="0">
              <a:solidFill>
                <a:srgbClr val="2F5897"/>
              </a:solidFill>
              <a:latin typeface="Palatino Linotype"/>
            </a:endParaRPr>
          </a:p>
          <a:p>
            <a:pPr algn="ctr" defTabSz="914400" fontAlgn="base">
              <a:spcBef>
                <a:spcPct val="0"/>
              </a:spcBef>
              <a:spcAft>
                <a:spcPct val="0"/>
              </a:spcAft>
            </a:pPr>
            <a:r>
              <a:rPr lang="en-GB" sz="2400" dirty="0" err="1">
                <a:solidFill>
                  <a:srgbClr val="2F5897"/>
                </a:solidFill>
                <a:latin typeface="Palatino Linotype"/>
              </a:rPr>
              <a:t>Apuntes</a:t>
            </a:r>
            <a:r>
              <a:rPr lang="en-GB" sz="2400" dirty="0">
                <a:solidFill>
                  <a:srgbClr val="2F5897"/>
                </a:solidFill>
                <a:latin typeface="Palatino Linotype"/>
              </a:rPr>
              <a:t> </a:t>
            </a:r>
            <a:r>
              <a:rPr lang="en-GB" sz="2400" dirty="0" err="1">
                <a:solidFill>
                  <a:srgbClr val="2F5897"/>
                </a:solidFill>
                <a:latin typeface="Palatino Linotype"/>
              </a:rPr>
              <a:t>sobre</a:t>
            </a:r>
            <a:r>
              <a:rPr lang="en-GB" sz="2400" dirty="0">
                <a:solidFill>
                  <a:srgbClr val="2F5897"/>
                </a:solidFill>
                <a:latin typeface="Palatino Linotype"/>
              </a:rPr>
              <a:t> </a:t>
            </a:r>
            <a:r>
              <a:rPr lang="en-GB" sz="2400" dirty="0" err="1">
                <a:solidFill>
                  <a:srgbClr val="2F5897"/>
                </a:solidFill>
                <a:latin typeface="Palatino Linotype"/>
              </a:rPr>
              <a:t>experiencia</a:t>
            </a:r>
            <a:r>
              <a:rPr lang="en-GB" sz="2400" dirty="0">
                <a:solidFill>
                  <a:srgbClr val="2F5897"/>
                </a:solidFill>
                <a:latin typeface="Palatino Linotype"/>
              </a:rPr>
              <a:t> de México </a:t>
            </a:r>
            <a:r>
              <a:rPr lang="en-GB" sz="2400" dirty="0" err="1">
                <a:solidFill>
                  <a:srgbClr val="2F5897"/>
                </a:solidFill>
                <a:latin typeface="Palatino Linotype"/>
              </a:rPr>
              <a:t>en</a:t>
            </a:r>
            <a:r>
              <a:rPr lang="en-GB" sz="2400" dirty="0">
                <a:solidFill>
                  <a:srgbClr val="2F5897"/>
                </a:solidFill>
                <a:latin typeface="Palatino Linotype"/>
              </a:rPr>
              <a:t> el </a:t>
            </a:r>
            <a:r>
              <a:rPr lang="en-GB" sz="2400" dirty="0" err="1">
                <a:solidFill>
                  <a:srgbClr val="2F5897"/>
                </a:solidFill>
                <a:latin typeface="Palatino Linotype"/>
              </a:rPr>
              <a:t>combate</a:t>
            </a:r>
            <a:r>
              <a:rPr lang="en-GB" sz="2400" dirty="0">
                <a:solidFill>
                  <a:srgbClr val="2F5897"/>
                </a:solidFill>
                <a:latin typeface="Palatino Linotype"/>
              </a:rPr>
              <a:t> a la </a:t>
            </a:r>
            <a:r>
              <a:rPr lang="en-GB" sz="2400" dirty="0" err="1">
                <a:solidFill>
                  <a:srgbClr val="2F5897"/>
                </a:solidFill>
                <a:latin typeface="Palatino Linotype"/>
              </a:rPr>
              <a:t>obesidad</a:t>
            </a:r>
            <a:r>
              <a:rPr lang="en-GB" sz="2400" dirty="0">
                <a:solidFill>
                  <a:srgbClr val="2F5897"/>
                </a:solidFill>
                <a:latin typeface="Palatino Linotype"/>
              </a:rPr>
              <a:t> </a:t>
            </a:r>
            <a:r>
              <a:rPr lang="en-GB" sz="2400" dirty="0" err="1">
                <a:solidFill>
                  <a:srgbClr val="2F5897"/>
                </a:solidFill>
                <a:latin typeface="Palatino Linotype"/>
              </a:rPr>
              <a:t>como</a:t>
            </a:r>
            <a:r>
              <a:rPr lang="en-GB" sz="2400" dirty="0">
                <a:solidFill>
                  <a:srgbClr val="2F5897"/>
                </a:solidFill>
                <a:latin typeface="Palatino Linotype"/>
              </a:rPr>
              <a:t> </a:t>
            </a:r>
            <a:r>
              <a:rPr lang="en-GB" sz="2400" dirty="0" err="1">
                <a:solidFill>
                  <a:srgbClr val="2F5897"/>
                </a:solidFill>
                <a:latin typeface="Palatino Linotype"/>
              </a:rPr>
              <a:t>insumo</a:t>
            </a:r>
            <a:r>
              <a:rPr lang="en-GB" sz="2400" dirty="0">
                <a:solidFill>
                  <a:srgbClr val="2F5897"/>
                </a:solidFill>
                <a:latin typeface="Palatino Linotype"/>
              </a:rPr>
              <a:t> para el debate </a:t>
            </a:r>
            <a:r>
              <a:rPr lang="en-GB" sz="2400" dirty="0" err="1">
                <a:solidFill>
                  <a:srgbClr val="2F5897"/>
                </a:solidFill>
                <a:latin typeface="Palatino Linotype"/>
              </a:rPr>
              <a:t>subregional</a:t>
            </a:r>
            <a:r>
              <a:rPr lang="en-GB" sz="2400" dirty="0">
                <a:solidFill>
                  <a:srgbClr val="2F5897"/>
                </a:solidFill>
                <a:latin typeface="Palatino Linotype"/>
              </a:rPr>
              <a:t> </a:t>
            </a:r>
            <a:r>
              <a:rPr lang="en-GB" sz="2400" dirty="0" err="1">
                <a:solidFill>
                  <a:srgbClr val="2F5897"/>
                </a:solidFill>
                <a:latin typeface="Palatino Linotype"/>
              </a:rPr>
              <a:t>sobre</a:t>
            </a:r>
            <a:r>
              <a:rPr lang="en-GB" sz="2400" dirty="0">
                <a:solidFill>
                  <a:srgbClr val="2F5897"/>
                </a:solidFill>
                <a:latin typeface="Palatino Linotype"/>
              </a:rPr>
              <a:t> </a:t>
            </a:r>
            <a:r>
              <a:rPr lang="en-GB" sz="2400" dirty="0" err="1">
                <a:solidFill>
                  <a:srgbClr val="2F5897"/>
                </a:solidFill>
                <a:latin typeface="Palatino Linotype"/>
              </a:rPr>
              <a:t>alimentación</a:t>
            </a:r>
            <a:r>
              <a:rPr lang="en-GB" sz="2400" dirty="0">
                <a:solidFill>
                  <a:srgbClr val="2F5897"/>
                </a:solidFill>
                <a:latin typeface="Palatino Linotype"/>
              </a:rPr>
              <a:t> </a:t>
            </a:r>
            <a:r>
              <a:rPr lang="en-GB" sz="2400" dirty="0" err="1">
                <a:solidFill>
                  <a:srgbClr val="2F5897"/>
                </a:solidFill>
                <a:latin typeface="Palatino Linotype"/>
              </a:rPr>
              <a:t>saludable</a:t>
            </a:r>
            <a:endParaRPr lang="en-GB" sz="2400" dirty="0">
              <a:solidFill>
                <a:srgbClr val="2F5897"/>
              </a:solidFill>
              <a:latin typeface="Palatino Linotype"/>
            </a:endParaRPr>
          </a:p>
          <a:p>
            <a:pPr algn="ctr" defTabSz="914400" fontAlgn="base">
              <a:spcBef>
                <a:spcPct val="0"/>
              </a:spcBef>
              <a:spcAft>
                <a:spcPct val="0"/>
              </a:spcAft>
            </a:pPr>
            <a:endParaRPr lang="en-GB" sz="2400" dirty="0">
              <a:solidFill>
                <a:srgbClr val="2F5897"/>
              </a:solidFill>
              <a:latin typeface="Palatino Linotype"/>
            </a:endParaRPr>
          </a:p>
          <a:p>
            <a:pPr algn="ctr" defTabSz="914400" fontAlgn="base">
              <a:spcBef>
                <a:spcPct val="0"/>
              </a:spcBef>
              <a:spcAft>
                <a:spcPct val="0"/>
              </a:spcAft>
            </a:pPr>
            <a:endParaRPr lang="en-GB" sz="2400" dirty="0">
              <a:solidFill>
                <a:srgbClr val="2F5897"/>
              </a:solidFill>
              <a:latin typeface="Palatino Linotype"/>
            </a:endParaRPr>
          </a:p>
        </p:txBody>
      </p:sp>
      <p:sp>
        <p:nvSpPr>
          <p:cNvPr id="4" name="3 Rectángulo"/>
          <p:cNvSpPr/>
          <p:nvPr/>
        </p:nvSpPr>
        <p:spPr>
          <a:xfrm>
            <a:off x="6179179" y="3717191"/>
            <a:ext cx="3555669" cy="12518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GB" sz="2400" b="1" dirty="0">
              <a:solidFill>
                <a:srgbClr val="2F5897"/>
              </a:solidFill>
              <a:latin typeface="Palatino Linotype"/>
            </a:endParaRPr>
          </a:p>
          <a:p>
            <a:pPr algn="ctr" defTabSz="914400" fontAlgn="base">
              <a:spcBef>
                <a:spcPct val="0"/>
              </a:spcBef>
              <a:spcAft>
                <a:spcPct val="0"/>
              </a:spcAft>
            </a:pPr>
            <a:r>
              <a:rPr lang="en-GB" sz="1600" b="1" dirty="0">
                <a:solidFill>
                  <a:srgbClr val="2F5897"/>
                </a:solidFill>
                <a:latin typeface="Palatino Linotype"/>
              </a:rPr>
              <a:t>Miguel </a:t>
            </a:r>
            <a:r>
              <a:rPr lang="en-GB" sz="1600" b="1" dirty="0" err="1">
                <a:solidFill>
                  <a:srgbClr val="2F5897"/>
                </a:solidFill>
                <a:latin typeface="Palatino Linotype"/>
              </a:rPr>
              <a:t>Malo</a:t>
            </a:r>
            <a:endParaRPr lang="en-GB" sz="1600" b="1" dirty="0">
              <a:solidFill>
                <a:srgbClr val="2F5897"/>
              </a:solidFill>
              <a:latin typeface="Palatino Linotype"/>
            </a:endParaRPr>
          </a:p>
          <a:p>
            <a:pPr algn="ctr" defTabSz="914400" fontAlgn="base">
              <a:spcBef>
                <a:spcPct val="0"/>
              </a:spcBef>
              <a:spcAft>
                <a:spcPct val="0"/>
              </a:spcAft>
            </a:pPr>
            <a:r>
              <a:rPr lang="en-GB" sz="1600" b="1" dirty="0">
                <a:solidFill>
                  <a:srgbClr val="2F5897"/>
                </a:solidFill>
                <a:latin typeface="Palatino Linotype"/>
              </a:rPr>
              <a:t>OPS/OMS México</a:t>
            </a:r>
          </a:p>
          <a:p>
            <a:pPr algn="ctr" defTabSz="914400" fontAlgn="base">
              <a:spcBef>
                <a:spcPct val="0"/>
              </a:spcBef>
              <a:spcAft>
                <a:spcPct val="0"/>
              </a:spcAft>
            </a:pPr>
            <a:r>
              <a:rPr lang="en-GB" sz="1600" b="1" dirty="0" err="1">
                <a:solidFill>
                  <a:srgbClr val="2F5897"/>
                </a:solidFill>
                <a:latin typeface="Palatino Linotype"/>
              </a:rPr>
              <a:t>Noviembre</a:t>
            </a:r>
            <a:r>
              <a:rPr lang="en-GB" sz="1600" b="1" dirty="0">
                <a:solidFill>
                  <a:srgbClr val="2F5897"/>
                </a:solidFill>
                <a:latin typeface="Palatino Linotype"/>
              </a:rPr>
              <a:t>,  2018 </a:t>
            </a:r>
          </a:p>
        </p:txBody>
      </p:sp>
    </p:spTree>
    <p:extLst>
      <p:ext uri="{BB962C8B-B14F-4D97-AF65-F5344CB8AC3E}">
        <p14:creationId xmlns:p14="http://schemas.microsoft.com/office/powerpoint/2010/main" val="13188451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C80BB54-F9B7-47FD-B75A-2694D7C83FE7}"/>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xmlns="" id="{FF3AA0E9-8922-4210-AC6C-7D7FA5CE6905}"/>
              </a:ext>
            </a:extLst>
          </p:cNvPr>
          <p:cNvSpPr>
            <a:spLocks noGrp="1"/>
          </p:cNvSpPr>
          <p:nvPr>
            <p:ph idx="1"/>
          </p:nvPr>
        </p:nvSpPr>
        <p:spPr/>
        <p:txBody>
          <a:bodyPr/>
          <a:lstStyle/>
          <a:p>
            <a:endParaRPr lang="es-MX" dirty="0"/>
          </a:p>
        </p:txBody>
      </p:sp>
      <p:pic>
        <p:nvPicPr>
          <p:cNvPr id="4" name="Imagen 3">
            <a:extLst>
              <a:ext uri="{FF2B5EF4-FFF2-40B4-BE49-F238E27FC236}">
                <a16:creationId xmlns:a16="http://schemas.microsoft.com/office/drawing/2014/main" xmlns="" id="{C701AE11-FABD-4AEF-8F71-E3D04C9EF533}"/>
              </a:ext>
            </a:extLst>
          </p:cNvPr>
          <p:cNvPicPr>
            <a:picLocks noChangeAspect="1"/>
          </p:cNvPicPr>
          <p:nvPr/>
        </p:nvPicPr>
        <p:blipFill>
          <a:blip r:embed="rId2"/>
          <a:stretch>
            <a:fillRect/>
          </a:stretch>
        </p:blipFill>
        <p:spPr>
          <a:xfrm>
            <a:off x="1407382" y="-20104"/>
            <a:ext cx="6599581" cy="5668870"/>
          </a:xfrm>
          <a:prstGeom prst="rect">
            <a:avLst/>
          </a:prstGeom>
        </p:spPr>
      </p:pic>
      <p:pic>
        <p:nvPicPr>
          <p:cNvPr id="5" name="Imagen 4">
            <a:extLst>
              <a:ext uri="{FF2B5EF4-FFF2-40B4-BE49-F238E27FC236}">
                <a16:creationId xmlns:a16="http://schemas.microsoft.com/office/drawing/2014/main" xmlns="" id="{8FEE45EA-8F38-483E-8D0F-5D6DE5D63770}"/>
              </a:ext>
            </a:extLst>
          </p:cNvPr>
          <p:cNvPicPr>
            <a:picLocks noChangeAspect="1"/>
          </p:cNvPicPr>
          <p:nvPr/>
        </p:nvPicPr>
        <p:blipFill>
          <a:blip r:embed="rId3"/>
          <a:stretch>
            <a:fillRect/>
          </a:stretch>
        </p:blipFill>
        <p:spPr>
          <a:xfrm>
            <a:off x="4220305" y="5648766"/>
            <a:ext cx="4136516" cy="356596"/>
          </a:xfrm>
          <a:prstGeom prst="rect">
            <a:avLst/>
          </a:prstGeom>
        </p:spPr>
      </p:pic>
    </p:spTree>
    <p:extLst>
      <p:ext uri="{BB962C8B-B14F-4D97-AF65-F5344CB8AC3E}">
        <p14:creationId xmlns:p14="http://schemas.microsoft.com/office/powerpoint/2010/main" val="325274091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3085B36-F5EC-4B23-B8D4-690C28AA09E0}"/>
              </a:ext>
            </a:extLst>
          </p:cNvPr>
          <p:cNvSpPr>
            <a:spLocks noGrp="1"/>
          </p:cNvSpPr>
          <p:nvPr>
            <p:ph type="title"/>
          </p:nvPr>
        </p:nvSpPr>
        <p:spPr/>
        <p:txBody>
          <a:bodyPr/>
          <a:lstStyle/>
          <a:p>
            <a:endParaRPr lang="es-MX"/>
          </a:p>
        </p:txBody>
      </p:sp>
      <p:pic>
        <p:nvPicPr>
          <p:cNvPr id="4" name="Picture 11">
            <a:extLst>
              <a:ext uri="{FF2B5EF4-FFF2-40B4-BE49-F238E27FC236}">
                <a16:creationId xmlns:a16="http://schemas.microsoft.com/office/drawing/2014/main" xmlns="" id="{CD4107F7-2FCF-4143-BFE4-271D3EB63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67" y="91756"/>
            <a:ext cx="7722268" cy="5144742"/>
          </a:xfrm>
          <a:prstGeom prst="rect">
            <a:avLst/>
          </a:prstGeom>
        </p:spPr>
      </p:pic>
      <p:pic>
        <p:nvPicPr>
          <p:cNvPr id="5" name="Picture 12">
            <a:extLst>
              <a:ext uri="{FF2B5EF4-FFF2-40B4-BE49-F238E27FC236}">
                <a16:creationId xmlns:a16="http://schemas.microsoft.com/office/drawing/2014/main" xmlns="" id="{655431DB-4F94-4924-9B80-60A130099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050" y="4587478"/>
            <a:ext cx="5541699" cy="3005006"/>
          </a:xfrm>
          <a:prstGeom prst="rect">
            <a:avLst/>
          </a:prstGeom>
        </p:spPr>
      </p:pic>
      <p:pic>
        <p:nvPicPr>
          <p:cNvPr id="6" name="Marcador de contenido 3">
            <a:extLst>
              <a:ext uri="{FF2B5EF4-FFF2-40B4-BE49-F238E27FC236}">
                <a16:creationId xmlns:a16="http://schemas.microsoft.com/office/drawing/2014/main" xmlns="" id="{6163ECEC-C8C4-4A8C-9B8C-986AE2D26B35}"/>
              </a:ext>
            </a:extLst>
          </p:cNvPr>
          <p:cNvPicPr>
            <a:picLocks noGrp="1" noChangeAspect="1"/>
          </p:cNvPicPr>
          <p:nvPr>
            <p:ph idx="1"/>
          </p:nvPr>
        </p:nvPicPr>
        <p:blipFill rotWithShape="1">
          <a:blip r:embed="rId4"/>
          <a:srcRect l="11138" t="20902" r="38366" b="14851"/>
          <a:stretch/>
        </p:blipFill>
        <p:spPr>
          <a:xfrm>
            <a:off x="5828643" y="695325"/>
            <a:ext cx="4679787" cy="3349227"/>
          </a:xfrm>
          <a:prstGeom prst="rect">
            <a:avLst/>
          </a:prstGeom>
        </p:spPr>
      </p:pic>
    </p:spTree>
    <p:extLst>
      <p:ext uri="{BB962C8B-B14F-4D97-AF65-F5344CB8AC3E}">
        <p14:creationId xmlns:p14="http://schemas.microsoft.com/office/powerpoint/2010/main" val="209232530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853992" y="296694"/>
            <a:ext cx="3754877" cy="4329113"/>
          </a:xfrm>
        </p:spPr>
        <p:txBody>
          <a:bodyPr/>
          <a:lstStyle/>
          <a:p>
            <a:pPr marL="0" indent="0">
              <a:buNone/>
            </a:pPr>
            <a:endParaRPr lang="es-MX" sz="2000" b="1" dirty="0"/>
          </a:p>
          <a:p>
            <a:pPr marL="0" indent="0">
              <a:buNone/>
            </a:pPr>
            <a:r>
              <a:rPr lang="en-US" sz="2000" b="1" dirty="0"/>
              <a:t>Este </a:t>
            </a:r>
            <a:r>
              <a:rPr lang="en-US" sz="2000" b="1" dirty="0" err="1"/>
              <a:t>reporte</a:t>
            </a:r>
            <a:r>
              <a:rPr lang="en-US" sz="2000" b="1" dirty="0"/>
              <a:t> </a:t>
            </a:r>
            <a:r>
              <a:rPr lang="en-US" sz="2000" b="1" dirty="0" err="1"/>
              <a:t>ofrece</a:t>
            </a:r>
            <a:r>
              <a:rPr lang="en-US" sz="2000" b="1" dirty="0"/>
              <a:t> </a:t>
            </a:r>
            <a:r>
              <a:rPr lang="en-US" sz="2000" b="1" dirty="0" err="1"/>
              <a:t>evidencia</a:t>
            </a:r>
            <a:r>
              <a:rPr lang="en-US" sz="2000" b="1" dirty="0"/>
              <a:t> de </a:t>
            </a:r>
            <a:r>
              <a:rPr lang="en-US" sz="2000" b="1" dirty="0" err="1"/>
              <a:t>que</a:t>
            </a:r>
            <a:r>
              <a:rPr lang="en-US" sz="2000" b="1" dirty="0"/>
              <a:t> </a:t>
            </a:r>
            <a:r>
              <a:rPr lang="en-US" sz="2000" b="1" dirty="0" err="1"/>
              <a:t>las</a:t>
            </a:r>
            <a:r>
              <a:rPr lang="en-US" sz="2000" b="1" dirty="0"/>
              <a:t> </a:t>
            </a:r>
            <a:r>
              <a:rPr lang="en-US" sz="2000" b="1" dirty="0" err="1"/>
              <a:t>mismas</a:t>
            </a:r>
            <a:r>
              <a:rPr lang="en-US" sz="2000" b="1" dirty="0"/>
              <a:t> </a:t>
            </a:r>
            <a:r>
              <a:rPr lang="en-US" sz="2000" b="1" dirty="0" err="1"/>
              <a:t>inaceptables</a:t>
            </a:r>
            <a:r>
              <a:rPr lang="en-US" sz="2000" b="1" dirty="0"/>
              <a:t> </a:t>
            </a:r>
            <a:r>
              <a:rPr lang="en-US" sz="2000" b="1" dirty="0" err="1"/>
              <a:t>prácticas</a:t>
            </a:r>
            <a:r>
              <a:rPr lang="en-US" sz="2000" b="1" dirty="0"/>
              <a:t> </a:t>
            </a:r>
            <a:r>
              <a:rPr lang="en-US" sz="2000" b="1" dirty="0" err="1"/>
              <a:t>usadas</a:t>
            </a:r>
            <a:r>
              <a:rPr lang="en-US" sz="2000" b="1" dirty="0"/>
              <a:t> </a:t>
            </a:r>
            <a:r>
              <a:rPr lang="en-US" sz="2000" b="1" dirty="0" err="1"/>
              <a:t>por</a:t>
            </a:r>
            <a:r>
              <a:rPr lang="en-US" sz="2000" b="1" dirty="0"/>
              <a:t> la </a:t>
            </a:r>
            <a:r>
              <a:rPr lang="en-US" sz="2000" b="1" dirty="0" err="1"/>
              <a:t>industria</a:t>
            </a:r>
            <a:r>
              <a:rPr lang="en-US" sz="2000" b="1" dirty="0"/>
              <a:t> del </a:t>
            </a:r>
            <a:r>
              <a:rPr lang="en-US" sz="2000" b="1" dirty="0" err="1"/>
              <a:t>tabaco</a:t>
            </a:r>
            <a:r>
              <a:rPr lang="en-US" sz="2000" b="1" dirty="0"/>
              <a:t> </a:t>
            </a:r>
            <a:r>
              <a:rPr lang="en-US" sz="2000" b="1" dirty="0" err="1"/>
              <a:t>estan</a:t>
            </a:r>
            <a:r>
              <a:rPr lang="en-US" sz="2000" b="1" dirty="0"/>
              <a:t> </a:t>
            </a:r>
            <a:r>
              <a:rPr lang="en-US" sz="2000" b="1" dirty="0" err="1"/>
              <a:t>siendo</a:t>
            </a:r>
            <a:r>
              <a:rPr lang="en-US" sz="2000" b="1" dirty="0"/>
              <a:t> </a:t>
            </a:r>
            <a:r>
              <a:rPr lang="en-US" sz="2000" b="1" dirty="0" err="1"/>
              <a:t>usadas</a:t>
            </a:r>
            <a:r>
              <a:rPr lang="en-US" sz="2000" b="1" dirty="0"/>
              <a:t> </a:t>
            </a:r>
            <a:r>
              <a:rPr lang="en-US" sz="2000" b="1" dirty="0" err="1"/>
              <a:t>por</a:t>
            </a:r>
            <a:r>
              <a:rPr lang="en-US" sz="2000" b="1" dirty="0"/>
              <a:t> </a:t>
            </a:r>
            <a:r>
              <a:rPr lang="en-US" sz="2000" b="1" dirty="0" err="1"/>
              <a:t>las</a:t>
            </a:r>
            <a:r>
              <a:rPr lang="en-US" sz="2000" b="1" dirty="0"/>
              <a:t> mega </a:t>
            </a:r>
            <a:r>
              <a:rPr lang="en-US" sz="2000" b="1" dirty="0" err="1"/>
              <a:t>industrias</a:t>
            </a:r>
            <a:r>
              <a:rPr lang="en-US" sz="2000" b="1" dirty="0"/>
              <a:t> de </a:t>
            </a:r>
            <a:r>
              <a:rPr lang="en-US" sz="2000" b="1" dirty="0" err="1"/>
              <a:t>alimentos</a:t>
            </a:r>
            <a:r>
              <a:rPr lang="en-US" sz="2000" b="1" dirty="0"/>
              <a:t> y alcohol y </a:t>
            </a:r>
            <a:r>
              <a:rPr lang="en-US" sz="2000" b="1" dirty="0" err="1"/>
              <a:t>sostiene</a:t>
            </a:r>
            <a:r>
              <a:rPr lang="en-US" sz="2000" b="1" dirty="0"/>
              <a:t> </a:t>
            </a:r>
            <a:r>
              <a:rPr lang="en-US" sz="2000" b="1" dirty="0" err="1"/>
              <a:t>que</a:t>
            </a:r>
            <a:r>
              <a:rPr lang="en-US" sz="2000" b="1" dirty="0"/>
              <a:t> los </a:t>
            </a:r>
            <a:r>
              <a:rPr lang="en-US" sz="2000" b="1" dirty="0" err="1"/>
              <a:t>gobiernos</a:t>
            </a:r>
            <a:r>
              <a:rPr lang="en-US" sz="2000" b="1" dirty="0"/>
              <a:t> </a:t>
            </a:r>
            <a:r>
              <a:rPr lang="en-US" sz="2000" b="1" dirty="0" err="1"/>
              <a:t>deberían</a:t>
            </a:r>
            <a:r>
              <a:rPr lang="en-US" sz="2000" b="1" dirty="0"/>
              <a:t> </a:t>
            </a:r>
            <a:r>
              <a:rPr lang="en-US" sz="2000" b="1" dirty="0" err="1"/>
              <a:t>considerar</a:t>
            </a:r>
            <a:r>
              <a:rPr lang="en-US" sz="2000" b="1" dirty="0"/>
              <a:t> </a:t>
            </a:r>
            <a:r>
              <a:rPr lang="en-US" sz="2000" b="1" dirty="0" err="1"/>
              <a:t>políticas</a:t>
            </a:r>
            <a:r>
              <a:rPr lang="en-US" sz="2000" b="1" dirty="0"/>
              <a:t> </a:t>
            </a:r>
            <a:r>
              <a:rPr lang="en-US" sz="2000" b="1" dirty="0" err="1"/>
              <a:t>que</a:t>
            </a:r>
            <a:r>
              <a:rPr lang="en-US" sz="2000" b="1" dirty="0"/>
              <a:t> </a:t>
            </a:r>
            <a:r>
              <a:rPr lang="en-US" sz="2000" b="1" dirty="0" err="1"/>
              <a:t>impidan</a:t>
            </a:r>
            <a:r>
              <a:rPr lang="en-US" sz="2000" b="1" dirty="0"/>
              <a:t> </a:t>
            </a:r>
            <a:r>
              <a:rPr lang="en-US" sz="2000" b="1" dirty="0" err="1"/>
              <a:t>ese</a:t>
            </a:r>
            <a:r>
              <a:rPr lang="en-US" sz="2000" b="1" dirty="0"/>
              <a:t> </a:t>
            </a:r>
            <a:r>
              <a:rPr lang="en-US" sz="2000" b="1" dirty="0" err="1"/>
              <a:t>tipo</a:t>
            </a:r>
            <a:r>
              <a:rPr lang="en-US" sz="2000" b="1" dirty="0"/>
              <a:t> de </a:t>
            </a:r>
            <a:r>
              <a:rPr lang="en-US" sz="2000" b="1" dirty="0" err="1"/>
              <a:t>influencia</a:t>
            </a:r>
            <a:r>
              <a:rPr lang="en-US" sz="2000" b="1" dirty="0"/>
              <a:t> en la  </a:t>
            </a:r>
            <a:r>
              <a:rPr lang="en-US" sz="2000" b="1" dirty="0" err="1"/>
              <a:t>salud</a:t>
            </a:r>
            <a:r>
              <a:rPr lang="en-US" sz="2000" b="1" dirty="0"/>
              <a:t> </a:t>
            </a:r>
            <a:r>
              <a:rPr lang="en-US" sz="2000" b="1" dirty="0" err="1"/>
              <a:t>publica</a:t>
            </a:r>
            <a:r>
              <a:rPr lang="en-US" sz="2000" b="1" dirty="0"/>
              <a:t>. </a:t>
            </a:r>
          </a:p>
          <a:p>
            <a:pPr marL="0" indent="0">
              <a:buNone/>
            </a:pPr>
            <a:endParaRPr lang="en-US" sz="2000" b="1" dirty="0"/>
          </a:p>
          <a:p>
            <a:pPr marL="0" indent="0">
              <a:buNone/>
            </a:pPr>
            <a:r>
              <a:rPr lang="en-US" sz="2000" b="1" dirty="0" err="1"/>
              <a:t>Decadas</a:t>
            </a:r>
            <a:r>
              <a:rPr lang="en-US" sz="2000" b="1" dirty="0"/>
              <a:t> de </a:t>
            </a:r>
            <a:r>
              <a:rPr lang="en-US" sz="2000" b="1" dirty="0" err="1"/>
              <a:t>experiencia</a:t>
            </a:r>
            <a:r>
              <a:rPr lang="en-US" sz="2000" b="1" dirty="0"/>
              <a:t> en el control de </a:t>
            </a:r>
            <a:r>
              <a:rPr lang="en-US" sz="2000" b="1" dirty="0" err="1"/>
              <a:t>tabaco</a:t>
            </a:r>
            <a:r>
              <a:rPr lang="en-US" sz="2000" b="1" dirty="0"/>
              <a:t> </a:t>
            </a:r>
            <a:r>
              <a:rPr lang="en-US" sz="2000" b="1" dirty="0" err="1"/>
              <a:t>muestran</a:t>
            </a:r>
            <a:r>
              <a:rPr lang="en-US" sz="2000" b="1" dirty="0"/>
              <a:t> </a:t>
            </a:r>
            <a:r>
              <a:rPr lang="en-US" sz="2000" b="1" dirty="0" err="1"/>
              <a:t>que</a:t>
            </a:r>
            <a:r>
              <a:rPr lang="en-US" sz="2000" b="1" dirty="0"/>
              <a:t> </a:t>
            </a:r>
            <a:r>
              <a:rPr lang="en-US" sz="2000" b="1" dirty="0" err="1"/>
              <a:t>esa</a:t>
            </a:r>
            <a:r>
              <a:rPr lang="en-US" sz="2000" b="1" dirty="0"/>
              <a:t> </a:t>
            </a:r>
            <a:r>
              <a:rPr lang="en-US" sz="2000" b="1" dirty="0" err="1"/>
              <a:t>opción</a:t>
            </a:r>
            <a:r>
              <a:rPr lang="en-US" sz="2000" b="1" dirty="0"/>
              <a:t> </a:t>
            </a:r>
            <a:r>
              <a:rPr lang="en-US" sz="2000" b="1" dirty="0" err="1"/>
              <a:t>previene</a:t>
            </a:r>
            <a:r>
              <a:rPr lang="en-US" sz="2000" b="1" dirty="0"/>
              <a:t> </a:t>
            </a:r>
            <a:r>
              <a:rPr lang="en-US" sz="2000" b="1" dirty="0" err="1"/>
              <a:t>millones</a:t>
            </a:r>
            <a:r>
              <a:rPr lang="en-US" sz="2000" b="1" dirty="0"/>
              <a:t> de </a:t>
            </a:r>
            <a:r>
              <a:rPr lang="en-US" sz="2000" b="1" dirty="0" err="1"/>
              <a:t>vidas</a:t>
            </a:r>
            <a:r>
              <a:rPr lang="en-US" sz="2000" b="1" dirty="0"/>
              <a:t>. </a:t>
            </a:r>
            <a:endParaRPr lang="es-MX" sz="2000" b="1" dirty="0"/>
          </a:p>
        </p:txBody>
      </p:sp>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32679" t="17993" r="34390" b="7510"/>
          <a:stretch/>
        </p:blipFill>
        <p:spPr bwMode="auto">
          <a:xfrm>
            <a:off x="5808660" y="0"/>
            <a:ext cx="4859340" cy="622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511869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EC05FE5-FE79-481F-B365-1171F95B2E38}"/>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92950396-88CF-48C9-8AE3-71540BFDDB7C}"/>
              </a:ext>
            </a:extLst>
          </p:cNvPr>
          <p:cNvPicPr>
            <a:picLocks noGrp="1" noChangeAspect="1"/>
          </p:cNvPicPr>
          <p:nvPr>
            <p:ph idx="1"/>
          </p:nvPr>
        </p:nvPicPr>
        <p:blipFill rotWithShape="1">
          <a:blip r:embed="rId2"/>
          <a:srcRect l="3465" t="23982" r="1734" b="13311"/>
          <a:stretch/>
        </p:blipFill>
        <p:spPr>
          <a:xfrm>
            <a:off x="285750" y="485775"/>
            <a:ext cx="7296150" cy="2714625"/>
          </a:xfrm>
          <a:prstGeom prst="rect">
            <a:avLst/>
          </a:prstGeom>
        </p:spPr>
      </p:pic>
      <p:pic>
        <p:nvPicPr>
          <p:cNvPr id="5" name="Marcador de contenido 3">
            <a:extLst>
              <a:ext uri="{FF2B5EF4-FFF2-40B4-BE49-F238E27FC236}">
                <a16:creationId xmlns:a16="http://schemas.microsoft.com/office/drawing/2014/main" xmlns="" id="{9628D8CD-A439-44F5-9A67-D520043B568A}"/>
              </a:ext>
            </a:extLst>
          </p:cNvPr>
          <p:cNvPicPr>
            <a:picLocks noChangeAspect="1"/>
          </p:cNvPicPr>
          <p:nvPr/>
        </p:nvPicPr>
        <p:blipFill rotWithShape="1">
          <a:blip r:embed="rId3"/>
          <a:srcRect l="8539" t="18262" r="6064" b="20572"/>
          <a:stretch/>
        </p:blipFill>
        <p:spPr bwMode="auto">
          <a:xfrm>
            <a:off x="3552825" y="3305175"/>
            <a:ext cx="65722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40530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477297" y="39308"/>
            <a:ext cx="5112912" cy="6618236"/>
          </a:xfrm>
          <a:prstGeom prst="rect">
            <a:avLst/>
          </a:prstGeom>
        </p:spPr>
      </p:pic>
      <p:pic>
        <p:nvPicPr>
          <p:cNvPr id="2" name="Imagen 1"/>
          <p:cNvPicPr>
            <a:picLocks noChangeAspect="1"/>
          </p:cNvPicPr>
          <p:nvPr/>
        </p:nvPicPr>
        <p:blipFill>
          <a:blip r:embed="rId3"/>
          <a:stretch>
            <a:fillRect/>
          </a:stretch>
        </p:blipFill>
        <p:spPr>
          <a:xfrm>
            <a:off x="6941575" y="6680316"/>
            <a:ext cx="1657350" cy="142875"/>
          </a:xfrm>
          <a:prstGeom prst="rect">
            <a:avLst/>
          </a:prstGeom>
        </p:spPr>
      </p:pic>
    </p:spTree>
    <p:extLst>
      <p:ext uri="{BB962C8B-B14F-4D97-AF65-F5344CB8AC3E}">
        <p14:creationId xmlns:p14="http://schemas.microsoft.com/office/powerpoint/2010/main" val="42013690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1CEEBB1-2081-41AA-B491-0712DD92CA8B}"/>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E001FB4B-77FB-4BD2-A8A4-BD49F9823721}"/>
              </a:ext>
            </a:extLst>
          </p:cNvPr>
          <p:cNvPicPr>
            <a:picLocks noGrp="1" noChangeAspect="1"/>
          </p:cNvPicPr>
          <p:nvPr>
            <p:ph idx="1"/>
          </p:nvPr>
        </p:nvPicPr>
        <p:blipFill rotWithShape="1">
          <a:blip r:embed="rId2"/>
          <a:srcRect l="9035" t="9902" r="14109" b="11990"/>
          <a:stretch/>
        </p:blipFill>
        <p:spPr>
          <a:xfrm>
            <a:off x="543890" y="657225"/>
            <a:ext cx="8314359" cy="5191125"/>
          </a:xfrm>
          <a:prstGeom prst="rect">
            <a:avLst/>
          </a:prstGeom>
        </p:spPr>
      </p:pic>
    </p:spTree>
    <p:extLst>
      <p:ext uri="{BB962C8B-B14F-4D97-AF65-F5344CB8AC3E}">
        <p14:creationId xmlns:p14="http://schemas.microsoft.com/office/powerpoint/2010/main" val="184883698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xmlns="" id="{0B9F4581-2285-48ED-A983-98C86ABFB3B2}"/>
              </a:ext>
            </a:extLst>
          </p:cNvPr>
          <p:cNvSpPr/>
          <p:nvPr/>
        </p:nvSpPr>
        <p:spPr>
          <a:xfrm>
            <a:off x="8553450" y="52248"/>
            <a:ext cx="2301887" cy="177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800" b="1" dirty="0"/>
              <a:t>10</a:t>
            </a:r>
            <a:endParaRPr lang="es-MX" sz="8800" b="1" dirty="0"/>
          </a:p>
        </p:txBody>
      </p:sp>
      <p:sp>
        <p:nvSpPr>
          <p:cNvPr id="3" name="2 Marcador de contenido">
            <a:extLst>
              <a:ext uri="{FF2B5EF4-FFF2-40B4-BE49-F238E27FC236}">
                <a16:creationId xmlns:a16="http://schemas.microsoft.com/office/drawing/2014/main" xmlns="" id="{2488DFAE-4CBA-4246-AB8D-88E1F5AE8AE3}"/>
              </a:ext>
            </a:extLst>
          </p:cNvPr>
          <p:cNvSpPr txBox="1">
            <a:spLocks/>
          </p:cNvSpPr>
          <p:nvPr/>
        </p:nvSpPr>
        <p:spPr bwMode="auto">
          <a:xfrm>
            <a:off x="84144" y="0"/>
            <a:ext cx="9163049" cy="23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ＭＳ Ｐゴシック" charset="0"/>
                <a:cs typeface="ＭＳ Ｐゴシック" charset="0"/>
              </a:defRPr>
            </a:lvl1pPr>
            <a:lvl2pPr marL="742950" indent="-28575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3pPr>
            <a:lvl4pPr marL="1600200" indent="-22860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MX" sz="4400" b="1" dirty="0"/>
              <a:t>Importancia de la participación de la sociedad civil</a:t>
            </a:r>
          </a:p>
          <a:p>
            <a:pPr marL="0" indent="0">
              <a:buNone/>
            </a:pPr>
            <a:endParaRPr lang="es-MX" sz="4400" b="1" dirty="0"/>
          </a:p>
        </p:txBody>
      </p:sp>
      <p:pic>
        <p:nvPicPr>
          <p:cNvPr id="4" name="Imagen 3">
            <a:extLst>
              <a:ext uri="{FF2B5EF4-FFF2-40B4-BE49-F238E27FC236}">
                <a16:creationId xmlns:a16="http://schemas.microsoft.com/office/drawing/2014/main" xmlns="" id="{8473ECF1-9228-40DC-B845-25173C50DFD8}"/>
              </a:ext>
            </a:extLst>
          </p:cNvPr>
          <p:cNvPicPr>
            <a:picLocks noChangeAspect="1"/>
          </p:cNvPicPr>
          <p:nvPr/>
        </p:nvPicPr>
        <p:blipFill rotWithShape="1">
          <a:blip r:embed="rId2"/>
          <a:srcRect l="30234" t="17918" r="20703" b="9444"/>
          <a:stretch/>
        </p:blipFill>
        <p:spPr>
          <a:xfrm>
            <a:off x="386080" y="1432560"/>
            <a:ext cx="7032398" cy="5375635"/>
          </a:xfrm>
          <a:prstGeom prst="rect">
            <a:avLst/>
          </a:prstGeom>
        </p:spPr>
      </p:pic>
    </p:spTree>
    <p:extLst>
      <p:ext uri="{BB962C8B-B14F-4D97-AF65-F5344CB8AC3E}">
        <p14:creationId xmlns:p14="http://schemas.microsoft.com/office/powerpoint/2010/main" val="63301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a:srcRect l="34465" t="7323" r="34548" b="14598"/>
          <a:stretch/>
        </p:blipFill>
        <p:spPr>
          <a:xfrm>
            <a:off x="0" y="-166756"/>
            <a:ext cx="5873395" cy="7357115"/>
          </a:xfrm>
          <a:prstGeom prst="rect">
            <a:avLst/>
          </a:prstGeom>
        </p:spPr>
      </p:pic>
      <p:sp>
        <p:nvSpPr>
          <p:cNvPr id="3" name="Marcador de número de diapositiva 2"/>
          <p:cNvSpPr>
            <a:spLocks noGrp="1"/>
          </p:cNvSpPr>
          <p:nvPr>
            <p:ph type="sldNum" sz="quarter" idx="12"/>
          </p:nvPr>
        </p:nvSpPr>
        <p:spPr>
          <a:xfrm>
            <a:off x="5863" y="6485986"/>
            <a:ext cx="2743200" cy="365125"/>
          </a:xfrm>
        </p:spPr>
        <p:txBody>
          <a:bodyPr/>
          <a:lstStyle/>
          <a:p>
            <a:pPr algn="l"/>
            <a:fld id="{1E339568-2EFC-4042-99AE-B7B25EB86092}" type="slidenum">
              <a:rPr lang="es-MX" smtClean="0">
                <a:solidFill>
                  <a:schemeClr val="bg1"/>
                </a:solidFill>
              </a:rPr>
              <a:pPr algn="l"/>
              <a:t>106</a:t>
            </a:fld>
            <a:endParaRPr lang="es-MX" dirty="0">
              <a:solidFill>
                <a:schemeClr val="bg1"/>
              </a:solidFill>
            </a:endParaRPr>
          </a:p>
        </p:txBody>
      </p:sp>
      <p:grpSp>
        <p:nvGrpSpPr>
          <p:cNvPr id="8" name="Grupo 7"/>
          <p:cNvGrpSpPr/>
          <p:nvPr/>
        </p:nvGrpSpPr>
        <p:grpSpPr>
          <a:xfrm>
            <a:off x="8056698" y="6231835"/>
            <a:ext cx="3886835" cy="517818"/>
            <a:chOff x="5883761" y="78424"/>
            <a:chExt cx="6029203" cy="784426"/>
          </a:xfrm>
        </p:grpSpPr>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t="11500" b="18444"/>
            <a:stretch/>
          </p:blipFill>
          <p:spPr>
            <a:xfrm>
              <a:off x="9742328" y="78424"/>
              <a:ext cx="2170636" cy="784426"/>
            </a:xfrm>
            <a:prstGeom prst="rect">
              <a:avLst/>
            </a:prstGeom>
            <a:solidFill>
              <a:schemeClr val="accent1">
                <a:alpha val="2000"/>
              </a:schemeClr>
            </a:solidFill>
          </p:spPr>
        </p:pic>
        <p:pic>
          <p:nvPicPr>
            <p:cNvPr id="11" name="Picture 6" descr="Resultado de imagen para op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42" t="39435" r="55071" b="39260"/>
            <a:stretch/>
          </p:blipFill>
          <p:spPr bwMode="auto">
            <a:xfrm>
              <a:off x="8089066" y="134862"/>
              <a:ext cx="1668417" cy="690863"/>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3761" y="217160"/>
              <a:ext cx="2127957" cy="537940"/>
            </a:xfrm>
            <a:prstGeom prst="rect">
              <a:avLst/>
            </a:prstGeom>
          </p:spPr>
        </p:pic>
      </p:grpSp>
      <p:sp>
        <p:nvSpPr>
          <p:cNvPr id="13" name="2 Marcador de contenido">
            <a:extLst>
              <a:ext uri="{FF2B5EF4-FFF2-40B4-BE49-F238E27FC236}">
                <a16:creationId xmlns:a16="http://schemas.microsoft.com/office/drawing/2014/main" xmlns="" id="{FE3D805D-724F-4DC7-9DBC-E07E0B65BD68}"/>
              </a:ext>
            </a:extLst>
          </p:cNvPr>
          <p:cNvSpPr txBox="1">
            <a:spLocks/>
          </p:cNvSpPr>
          <p:nvPr/>
        </p:nvSpPr>
        <p:spPr>
          <a:xfrm>
            <a:off x="6096000" y="502921"/>
            <a:ext cx="5709005" cy="4329113"/>
          </a:xfrm>
          <a:prstGeom prst="rect">
            <a:avLst/>
          </a:prstGeom>
        </p:spPr>
        <p:txBody>
          <a:bodyPr>
            <a:normAutofit fontScale="70000" lnSpcReduction="20000"/>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ＭＳ Ｐゴシック" charset="0"/>
                <a:cs typeface="ＭＳ Ｐゴシック" charset="0"/>
              </a:defRPr>
            </a:lvl1pPr>
            <a:lvl2pPr marL="742950" indent="-28575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3pPr>
            <a:lvl4pPr marL="1600200" indent="-22860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defTabSz="914400"/>
            <a:r>
              <a:rPr lang="es-ES" sz="3300" b="1" dirty="0"/>
              <a:t>Según las previsiones de la OMS, si todo sigue igual, la cifra anual de muertes por enfermedades no transmisibles aumentará a 55 millones en 2030. </a:t>
            </a:r>
          </a:p>
          <a:p>
            <a:pPr defTabSz="914400"/>
            <a:endParaRPr lang="es-ES" dirty="0"/>
          </a:p>
          <a:p>
            <a:pPr defTabSz="914400"/>
            <a:r>
              <a:rPr lang="es-ES" sz="3600" b="1" dirty="0"/>
              <a:t>Los conocimientos científicos demuestran que la carga de enfermedades no transmisibles se puede reducir mucho si se aplican de forma eficaz y equilibrada intervenciones preventivas y curativas costo efectivas ya existentes. </a:t>
            </a:r>
          </a:p>
        </p:txBody>
      </p:sp>
    </p:spTree>
    <p:extLst>
      <p:ext uri="{BB962C8B-B14F-4D97-AF65-F5344CB8AC3E}">
        <p14:creationId xmlns:p14="http://schemas.microsoft.com/office/powerpoint/2010/main" val="234358850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n para Objetivo de Salud de los Objetivos de Desarrollo Sostenibl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03512" y="150060"/>
            <a:ext cx="8842094" cy="6539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92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285115" y="0"/>
            <a:ext cx="11450320" cy="7019362"/>
            <a:chOff x="768342" y="2365354"/>
            <a:chExt cx="7883090" cy="4064108"/>
          </a:xfrm>
        </p:grpSpPr>
        <p:pic>
          <p:nvPicPr>
            <p:cNvPr id="3" name="Imagen 2"/>
            <p:cNvPicPr>
              <a:picLocks noChangeAspect="1"/>
            </p:cNvPicPr>
            <p:nvPr/>
          </p:nvPicPr>
          <p:blipFill rotWithShape="1">
            <a:blip r:embed="rId3"/>
            <a:srcRect l="18275" t="40333" r="16800" b="22467"/>
            <a:stretch/>
          </p:blipFill>
          <p:spPr>
            <a:xfrm>
              <a:off x="768342" y="2365354"/>
              <a:ext cx="7883090" cy="3613385"/>
            </a:xfrm>
            <a:prstGeom prst="rect">
              <a:avLst/>
            </a:prstGeom>
          </p:spPr>
        </p:pic>
        <p:pic>
          <p:nvPicPr>
            <p:cNvPr id="7" name="Imagen 6"/>
            <p:cNvPicPr>
              <a:picLocks noChangeAspect="1"/>
            </p:cNvPicPr>
            <p:nvPr/>
          </p:nvPicPr>
          <p:blipFill rotWithShape="1">
            <a:blip r:embed="rId3"/>
            <a:srcRect l="18275" t="82937" r="16800" b="12591"/>
            <a:stretch/>
          </p:blipFill>
          <p:spPr>
            <a:xfrm>
              <a:off x="768342" y="5995006"/>
              <a:ext cx="7883090" cy="434456"/>
            </a:xfrm>
            <a:prstGeom prst="rect">
              <a:avLst/>
            </a:prstGeom>
          </p:spPr>
        </p:pic>
      </p:grpSp>
      <p:sp>
        <p:nvSpPr>
          <p:cNvPr id="4" name="CuadroTexto 3"/>
          <p:cNvSpPr txBox="1"/>
          <p:nvPr/>
        </p:nvSpPr>
        <p:spPr>
          <a:xfrm>
            <a:off x="3182471" y="7556361"/>
            <a:ext cx="7485528" cy="276999"/>
          </a:xfrm>
          <a:prstGeom prst="rect">
            <a:avLst/>
          </a:prstGeom>
          <a:noFill/>
        </p:spPr>
        <p:txBody>
          <a:bodyPr wrap="square" rtlCol="0">
            <a:spAutoFit/>
          </a:bodyPr>
          <a:lstStyle/>
          <a:p>
            <a:pPr algn="r"/>
            <a:r>
              <a:rPr lang="es-MX" sz="1200" b="1" dirty="0"/>
              <a:t>Fuente: ENSANUT Medio Camino, 2016</a:t>
            </a:r>
            <a:endParaRPr lang="es-MX" sz="1200" b="1" dirty="0">
              <a:latin typeface="Soberana Sans" panose="02000000000000000000" pitchFamily="50" charset="0"/>
            </a:endParaRPr>
          </a:p>
        </p:txBody>
      </p:sp>
    </p:spTree>
    <p:extLst>
      <p:ext uri="{BB962C8B-B14F-4D97-AF65-F5344CB8AC3E}">
        <p14:creationId xmlns:p14="http://schemas.microsoft.com/office/powerpoint/2010/main" val="295266372"/>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63" t="37658" r="20963" b="20028"/>
          <a:stretch/>
        </p:blipFill>
        <p:spPr bwMode="auto">
          <a:xfrm>
            <a:off x="465981" y="349857"/>
            <a:ext cx="10761261" cy="6272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938928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045" t="37003" r="22631" b="17948"/>
          <a:stretch/>
        </p:blipFill>
        <p:spPr bwMode="auto">
          <a:xfrm>
            <a:off x="365187" y="79513"/>
            <a:ext cx="10273658" cy="6692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5381808"/>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 y="-908689"/>
            <a:ext cx="10972800" cy="1600200"/>
          </a:xfrm>
        </p:spPr>
        <p:txBody>
          <a:bodyPr/>
          <a:lstStyle/>
          <a:p>
            <a:pPr algn="ctr"/>
            <a:r>
              <a:rPr lang="es-EC" sz="3600" dirty="0"/>
              <a:t>El sobrepeso y la obesidad en mujeres adolescentes</a:t>
            </a:r>
          </a:p>
        </p:txBody>
      </p:sp>
      <p:pic>
        <p:nvPicPr>
          <p:cNvPr id="4" name="Imagen 3"/>
          <p:cNvPicPr>
            <a:picLocks noChangeAspect="1"/>
          </p:cNvPicPr>
          <p:nvPr/>
        </p:nvPicPr>
        <p:blipFill rotWithShape="1">
          <a:blip r:embed="rId2"/>
          <a:srcRect l="51006"/>
          <a:stretch/>
        </p:blipFill>
        <p:spPr>
          <a:xfrm>
            <a:off x="538479" y="691511"/>
            <a:ext cx="7105167" cy="5339873"/>
          </a:xfrm>
          <a:prstGeom prst="rect">
            <a:avLst/>
          </a:prstGeom>
        </p:spPr>
      </p:pic>
      <p:pic>
        <p:nvPicPr>
          <p:cNvPr id="6" name="Imagen 5"/>
          <p:cNvPicPr>
            <a:picLocks noChangeAspect="1"/>
          </p:cNvPicPr>
          <p:nvPr/>
        </p:nvPicPr>
        <p:blipFill>
          <a:blip r:embed="rId3"/>
          <a:stretch>
            <a:fillRect/>
          </a:stretch>
        </p:blipFill>
        <p:spPr>
          <a:xfrm>
            <a:off x="7643646" y="5754385"/>
            <a:ext cx="3213194" cy="276999"/>
          </a:xfrm>
          <a:prstGeom prst="rect">
            <a:avLst/>
          </a:prstGeom>
        </p:spPr>
      </p:pic>
      <p:sp>
        <p:nvSpPr>
          <p:cNvPr id="7" name="Rectángulo 6">
            <a:extLst>
              <a:ext uri="{FF2B5EF4-FFF2-40B4-BE49-F238E27FC236}">
                <a16:creationId xmlns:a16="http://schemas.microsoft.com/office/drawing/2014/main" xmlns="" id="{F9BDF825-5D2E-4AA6-977C-71CC3ADC7652}"/>
              </a:ext>
            </a:extLst>
          </p:cNvPr>
          <p:cNvSpPr/>
          <p:nvPr/>
        </p:nvSpPr>
        <p:spPr>
          <a:xfrm>
            <a:off x="609600" y="5575381"/>
            <a:ext cx="3952240" cy="11822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rPr>
              <a:t>2016        39.2%</a:t>
            </a:r>
            <a:endParaRPr lang="es-MX" sz="3600" b="1" dirty="0">
              <a:solidFill>
                <a:schemeClr val="tx1"/>
              </a:solidFill>
            </a:endParaRPr>
          </a:p>
        </p:txBody>
      </p:sp>
      <p:sp>
        <p:nvSpPr>
          <p:cNvPr id="8" name="CuadroTexto 7">
            <a:extLst>
              <a:ext uri="{FF2B5EF4-FFF2-40B4-BE49-F238E27FC236}">
                <a16:creationId xmlns:a16="http://schemas.microsoft.com/office/drawing/2014/main" xmlns="" id="{4DAF268F-E107-443B-B413-6684331A0023}"/>
              </a:ext>
            </a:extLst>
          </p:cNvPr>
          <p:cNvSpPr txBox="1"/>
          <p:nvPr/>
        </p:nvSpPr>
        <p:spPr>
          <a:xfrm>
            <a:off x="1042596" y="6407048"/>
            <a:ext cx="7485528" cy="338554"/>
          </a:xfrm>
          <a:prstGeom prst="rect">
            <a:avLst/>
          </a:prstGeom>
          <a:noFill/>
        </p:spPr>
        <p:txBody>
          <a:bodyPr wrap="square" rtlCol="0">
            <a:spAutoFit/>
          </a:bodyPr>
          <a:lstStyle/>
          <a:p>
            <a:pPr algn="r"/>
            <a:r>
              <a:rPr lang="es-MX" sz="1600" b="1" dirty="0"/>
              <a:t>Fuente: ENSANUT Medio Camino, 2016</a:t>
            </a:r>
            <a:endParaRPr lang="es-MX" sz="1600" b="1" dirty="0">
              <a:latin typeface="Soberana Sans" panose="02000000000000000000" pitchFamily="50" charset="0"/>
            </a:endParaRPr>
          </a:p>
        </p:txBody>
      </p:sp>
    </p:spTree>
    <p:extLst>
      <p:ext uri="{BB962C8B-B14F-4D97-AF65-F5344CB8AC3E}">
        <p14:creationId xmlns:p14="http://schemas.microsoft.com/office/powerpoint/2010/main" val="410048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18739" t="44786" r="26268" b="14291"/>
          <a:stretch/>
        </p:blipFill>
        <p:spPr>
          <a:xfrm>
            <a:off x="390547" y="111318"/>
            <a:ext cx="10696079" cy="6367667"/>
          </a:xfrm>
          <a:prstGeom prst="rect">
            <a:avLst/>
          </a:prstGeom>
        </p:spPr>
      </p:pic>
      <p:sp>
        <p:nvSpPr>
          <p:cNvPr id="5" name="CuadroTexto 4"/>
          <p:cNvSpPr txBox="1"/>
          <p:nvPr/>
        </p:nvSpPr>
        <p:spPr>
          <a:xfrm>
            <a:off x="2921001" y="6201986"/>
            <a:ext cx="7485528" cy="276999"/>
          </a:xfrm>
          <a:prstGeom prst="rect">
            <a:avLst/>
          </a:prstGeom>
          <a:noFill/>
        </p:spPr>
        <p:txBody>
          <a:bodyPr wrap="square" rtlCol="0">
            <a:spAutoFit/>
          </a:bodyPr>
          <a:lstStyle/>
          <a:p>
            <a:pPr algn="r"/>
            <a:r>
              <a:rPr lang="es-MX" sz="1200" b="1" dirty="0"/>
              <a:t>Fuente: ENSANUT Medio Camino, 2016.    </a:t>
            </a:r>
            <a:r>
              <a:rPr lang="es-MX" sz="1200" b="1" dirty="0">
                <a:latin typeface="Soberana Sans" panose="02000000000000000000" pitchFamily="50" charset="0"/>
              </a:rPr>
              <a:t>     </a:t>
            </a:r>
          </a:p>
        </p:txBody>
      </p:sp>
    </p:spTree>
    <p:extLst>
      <p:ext uri="{BB962C8B-B14F-4D97-AF65-F5344CB8AC3E}">
        <p14:creationId xmlns:p14="http://schemas.microsoft.com/office/powerpoint/2010/main" val="37914375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4028" y="-574178"/>
            <a:ext cx="10972800" cy="1600200"/>
          </a:xfrm>
        </p:spPr>
        <p:txBody>
          <a:bodyPr/>
          <a:lstStyle/>
          <a:p>
            <a:pPr algn="l"/>
            <a:r>
              <a:rPr lang="es-MX" dirty="0"/>
              <a:t>Amenaza al desarrollo económico</a:t>
            </a:r>
          </a:p>
        </p:txBody>
      </p:sp>
      <p:sp>
        <p:nvSpPr>
          <p:cNvPr id="3" name="2 Marcador de contenido"/>
          <p:cNvSpPr>
            <a:spLocks noGrp="1"/>
          </p:cNvSpPr>
          <p:nvPr>
            <p:ph idx="1"/>
          </p:nvPr>
        </p:nvSpPr>
        <p:spPr>
          <a:xfrm>
            <a:off x="1981200" y="1600201"/>
            <a:ext cx="4267200" cy="4329113"/>
          </a:xfrm>
        </p:spPr>
        <p:txBody>
          <a:bodyPr/>
          <a:lstStyle/>
          <a:p>
            <a:pPr lvl="0"/>
            <a:r>
              <a:rPr lang="es-MX" b="1" dirty="0"/>
              <a:t>Se calcula, de no hacerse nada, que las pérdidas económicas acumulativas para los países de ingresos bajos y medianos atribuibles a cuatro ENT sobrepasará los US$ 7 billones entre 2011 y 2025, lo que </a:t>
            </a:r>
            <a:r>
              <a:rPr lang="es-MX" b="1" dirty="0">
                <a:solidFill>
                  <a:srgbClr val="FF0000"/>
                </a:solidFill>
              </a:rPr>
              <a:t>equivale a alrededor de 4% de PIB en el 2010. </a:t>
            </a:r>
          </a:p>
          <a:p>
            <a:endParaRPr lang="es-MX" b="1" dirty="0"/>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60979" t="13600" r="17989" b="8647"/>
          <a:stretch/>
        </p:blipFill>
        <p:spPr bwMode="auto">
          <a:xfrm>
            <a:off x="6852166" y="1026022"/>
            <a:ext cx="3815834" cy="5015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49783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p:cNvSpPr>
            <a:spLocks noGrp="1"/>
          </p:cNvSpPr>
          <p:nvPr>
            <p:ph type="body" idx="1"/>
          </p:nvPr>
        </p:nvSpPr>
        <p:spPr>
          <a:xfrm>
            <a:off x="773113" y="490538"/>
            <a:ext cx="5157787" cy="823912"/>
          </a:xfrm>
        </p:spPr>
        <p:txBody>
          <a:bodyPr/>
          <a:lstStyle/>
          <a:p>
            <a:r>
              <a:rPr lang="es-EC" dirty="0"/>
              <a:t>Costos de obesidad y enfermedades causadas por la obesidad en México</a:t>
            </a:r>
          </a:p>
        </p:txBody>
      </p:sp>
      <p:pic>
        <p:nvPicPr>
          <p:cNvPr id="9" name="Marcador de contenido 8"/>
          <p:cNvPicPr>
            <a:picLocks noGrp="1" noChangeAspect="1"/>
          </p:cNvPicPr>
          <p:nvPr>
            <p:ph sz="half" idx="2"/>
          </p:nvPr>
        </p:nvPicPr>
        <p:blipFill>
          <a:blip r:embed="rId2"/>
          <a:stretch>
            <a:fillRect/>
          </a:stretch>
        </p:blipFill>
        <p:spPr>
          <a:xfrm>
            <a:off x="253992" y="1562100"/>
            <a:ext cx="4979244" cy="5240501"/>
          </a:xfrm>
          <a:prstGeom prst="rect">
            <a:avLst/>
          </a:prstGeom>
        </p:spPr>
      </p:pic>
      <p:sp>
        <p:nvSpPr>
          <p:cNvPr id="7" name="Marcador de texto 6"/>
          <p:cNvSpPr>
            <a:spLocks noGrp="1"/>
          </p:cNvSpPr>
          <p:nvPr>
            <p:ph type="body" sz="quarter" idx="3"/>
          </p:nvPr>
        </p:nvSpPr>
        <p:spPr>
          <a:xfrm>
            <a:off x="6096000" y="423863"/>
            <a:ext cx="5183188" cy="823912"/>
          </a:xfrm>
        </p:spPr>
        <p:txBody>
          <a:bodyPr/>
          <a:lstStyle/>
          <a:p>
            <a:r>
              <a:rPr lang="es-EC" dirty="0"/>
              <a:t>Costos para la diabetes relacionada con el sobrepeso y la obesidad</a:t>
            </a:r>
          </a:p>
        </p:txBody>
      </p:sp>
      <p:pic>
        <p:nvPicPr>
          <p:cNvPr id="10" name="Marcador de contenido 9"/>
          <p:cNvPicPr>
            <a:picLocks noGrp="1" noChangeAspect="1"/>
          </p:cNvPicPr>
          <p:nvPr>
            <p:ph sz="quarter" idx="4"/>
          </p:nvPr>
        </p:nvPicPr>
        <p:blipFill>
          <a:blip r:embed="rId3"/>
          <a:stretch>
            <a:fillRect/>
          </a:stretch>
        </p:blipFill>
        <p:spPr>
          <a:xfrm>
            <a:off x="6653726" y="1695450"/>
            <a:ext cx="5248490" cy="4434894"/>
          </a:xfrm>
          <a:prstGeom prst="rect">
            <a:avLst/>
          </a:prstGeom>
        </p:spPr>
      </p:pic>
    </p:spTree>
    <p:extLst>
      <p:ext uri="{BB962C8B-B14F-4D97-AF65-F5344CB8AC3E}">
        <p14:creationId xmlns:p14="http://schemas.microsoft.com/office/powerpoint/2010/main" val="152739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502" t="3572" r="14104" b="61310"/>
          <a:stretch/>
        </p:blipFill>
        <p:spPr bwMode="auto">
          <a:xfrm>
            <a:off x="545635" y="699322"/>
            <a:ext cx="11026766" cy="3557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876202" y="6065016"/>
            <a:ext cx="4572000" cy="646331"/>
          </a:xfrm>
          <a:prstGeom prst="rect">
            <a:avLst/>
          </a:prstGeom>
          <a:solidFill>
            <a:schemeClr val="accent3">
              <a:lumMod val="40000"/>
              <a:lumOff val="60000"/>
            </a:schemeClr>
          </a:solidFill>
        </p:spPr>
        <p:txBody>
          <a:bodyPr>
            <a:spAutoFit/>
          </a:bodyPr>
          <a:lstStyle/>
          <a:p>
            <a:r>
              <a:rPr lang="es-MX" b="1" i="1" dirty="0">
                <a:effectLst>
                  <a:outerShdw blurRad="38100" dist="38100" dir="2700000" algn="tl">
                    <a:srgbClr val="000000">
                      <a:alpha val="43137"/>
                    </a:srgbClr>
                  </a:outerShdw>
                </a:effectLst>
              </a:rPr>
              <a:t>Carga Económica de la DM en México 2013. FUNSALUD. Agosto 2015</a:t>
            </a:r>
          </a:p>
        </p:txBody>
      </p:sp>
      <p:pic>
        <p:nvPicPr>
          <p:cNvPr id="4" name="Picture 4" descr="https://despierten.files.wordpress.com/2011/07/dinero.jpg">
            <a:extLst>
              <a:ext uri="{FF2B5EF4-FFF2-40B4-BE49-F238E27FC236}">
                <a16:creationId xmlns:a16="http://schemas.microsoft.com/office/drawing/2014/main" xmlns="" id="{E7C14BAC-08F2-4BED-8591-1D0E06AD4B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330" y="2576030"/>
            <a:ext cx="3054168" cy="2091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3317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7014" y="723528"/>
            <a:ext cx="2219325" cy="2057400"/>
          </a:xfrm>
          <a:prstGeom prst="ellipse">
            <a:avLst/>
          </a:prstGeom>
          <a:ln>
            <a:noFill/>
          </a:ln>
          <a:effectLst>
            <a:softEdge rad="112500"/>
          </a:effec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605" y="1695773"/>
            <a:ext cx="1843223" cy="2039065"/>
          </a:xfrm>
          <a:prstGeom prst="ellipse">
            <a:avLst/>
          </a:prstGeom>
          <a:ln>
            <a:noFill/>
          </a:ln>
          <a:effectLst>
            <a:softEdge rad="112500"/>
          </a:effectLst>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7558" y="3558134"/>
            <a:ext cx="2619375" cy="1743075"/>
          </a:xfrm>
          <a:prstGeom prst="ellipse">
            <a:avLst/>
          </a:prstGeom>
          <a:ln>
            <a:noFill/>
          </a:ln>
          <a:effectLst>
            <a:softEdge rad="112500"/>
          </a:effectLst>
        </p:spPr>
      </p:pic>
      <p:pic>
        <p:nvPicPr>
          <p:cNvPr id="7" name="6 Imagen"/>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791510" y="3582661"/>
            <a:ext cx="1876490" cy="3047062"/>
          </a:xfrm>
          <a:prstGeom prst="ellipse">
            <a:avLst/>
          </a:prstGeom>
          <a:ln>
            <a:noFill/>
          </a:ln>
          <a:effectLst>
            <a:softEdge rad="112500"/>
          </a:effectLst>
        </p:spPr>
      </p:pic>
      <p:pic>
        <p:nvPicPr>
          <p:cNvPr id="8" name="7 Imagen"/>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791744" y="0"/>
            <a:ext cx="3168352" cy="1969956"/>
          </a:xfrm>
          <a:prstGeom prst="ellipse">
            <a:avLst/>
          </a:prstGeom>
          <a:ln>
            <a:noFill/>
          </a:ln>
          <a:effectLst>
            <a:softEdge rad="112500"/>
          </a:effectLst>
        </p:spPr>
      </p:pic>
      <p:pic>
        <p:nvPicPr>
          <p:cNvPr id="9" name="8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0017" y="3022070"/>
            <a:ext cx="2619375" cy="1743075"/>
          </a:xfrm>
          <a:prstGeom prst="ellipse">
            <a:avLst/>
          </a:prstGeom>
          <a:ln>
            <a:noFill/>
          </a:ln>
          <a:effectLst>
            <a:softEdge rad="112500"/>
          </a:effectLst>
        </p:spPr>
      </p:pic>
      <p:pic>
        <p:nvPicPr>
          <p:cNvPr id="10" name="9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689" y="4935077"/>
            <a:ext cx="2466975" cy="1847850"/>
          </a:xfrm>
          <a:prstGeom prst="ellipse">
            <a:avLst/>
          </a:prstGeom>
          <a:ln>
            <a:noFill/>
          </a:ln>
          <a:effectLst>
            <a:softEdge rad="112500"/>
          </a:effectLst>
        </p:spPr>
      </p:pic>
      <p:pic>
        <p:nvPicPr>
          <p:cNvPr id="11" name="10 Imagen"/>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976656" y="-27384"/>
            <a:ext cx="2663120" cy="1997340"/>
          </a:xfrm>
          <a:prstGeom prst="ellipse">
            <a:avLst/>
          </a:prstGeom>
          <a:ln>
            <a:noFill/>
          </a:ln>
          <a:effectLst>
            <a:softEdge rad="112500"/>
          </a:effectLst>
        </p:spPr>
      </p:pic>
      <p:pic>
        <p:nvPicPr>
          <p:cNvPr id="12" name="11 Imagen"/>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423593" y="5256029"/>
            <a:ext cx="2411129" cy="1607419"/>
          </a:xfrm>
          <a:prstGeom prst="ellipse">
            <a:avLst/>
          </a:prstGeom>
          <a:ln>
            <a:noFill/>
          </a:ln>
          <a:effectLst>
            <a:softEdge rad="112500"/>
          </a:effectLst>
        </p:spPr>
      </p:pic>
      <p:pic>
        <p:nvPicPr>
          <p:cNvPr id="14" name="13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88454" y="1124744"/>
            <a:ext cx="3260740" cy="2160240"/>
          </a:xfrm>
          <a:prstGeom prst="rect">
            <a:avLst/>
          </a:prstGeom>
          <a:ln>
            <a:noFill/>
          </a:ln>
          <a:effectLst>
            <a:softEdge rad="112500"/>
          </a:effectLst>
        </p:spPr>
      </p:pic>
      <p:pic>
        <p:nvPicPr>
          <p:cNvPr id="83980" name="Picture 2"/>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191000" y="3044826"/>
            <a:ext cx="2928938" cy="358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2 Marcador de contenido"/>
          <p:cNvSpPr txBox="1">
            <a:spLocks/>
          </p:cNvSpPr>
          <p:nvPr/>
        </p:nvSpPr>
        <p:spPr bwMode="auto">
          <a:xfrm>
            <a:off x="2930525" y="185738"/>
            <a:ext cx="7620000" cy="2895600"/>
          </a:xfrm>
          <a:prstGeom prst="rect">
            <a:avLst/>
          </a:prstGeom>
          <a:solidFill>
            <a:srgbClr val="FFFF00"/>
          </a:solid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s-PE" altLang="es-PE" sz="2800" kern="0" dirty="0"/>
              <a:t>El procesamiento de alimentos es ahora una de las principales fuerzas formadoras del sistema alimentario mundial, y el principal determinante de la naturaleza de las dietas y de los estados relacionados con la salud y el bienestar. </a:t>
            </a:r>
          </a:p>
        </p:txBody>
      </p:sp>
      <p:sp>
        <p:nvSpPr>
          <p:cNvPr id="15" name="2 Marcador de contenido">
            <a:extLst>
              <a:ext uri="{FF2B5EF4-FFF2-40B4-BE49-F238E27FC236}">
                <a16:creationId xmlns:a16="http://schemas.microsoft.com/office/drawing/2014/main" xmlns="" id="{7C9F0B2E-7F68-4216-93DF-484674A010E9}"/>
              </a:ext>
            </a:extLst>
          </p:cNvPr>
          <p:cNvSpPr txBox="1">
            <a:spLocks/>
          </p:cNvSpPr>
          <p:nvPr/>
        </p:nvSpPr>
        <p:spPr>
          <a:xfrm>
            <a:off x="371475" y="2993912"/>
            <a:ext cx="10972800" cy="4329113"/>
          </a:xfrm>
          <a:prstGeom prst="rect">
            <a:avLst/>
          </a:prstGeom>
          <a:solidFill>
            <a:schemeClr val="bg1">
              <a:alpha val="79000"/>
            </a:schemeClr>
          </a:solidFill>
        </p:spPr>
        <p:txBody>
          <a:bodyPr>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ＭＳ Ｐゴシック" charset="0"/>
                <a:cs typeface="ＭＳ Ｐゴシック" charset="0"/>
              </a:defRPr>
            </a:lvl1pPr>
            <a:lvl2pPr marL="742950" indent="-28575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3pPr>
            <a:lvl4pPr marL="1600200" indent="-22860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defTabSz="914400">
              <a:buFont typeface="Arial" charset="0"/>
              <a:buNone/>
            </a:pPr>
            <a:r>
              <a:rPr lang="es-PE" b="1">
                <a:solidFill>
                  <a:schemeClr val="tx1"/>
                </a:solidFill>
              </a:rPr>
              <a:t>Productos ultraprocesados</a:t>
            </a:r>
          </a:p>
          <a:p>
            <a:pPr defTabSz="914400"/>
            <a:r>
              <a:rPr lang="es-PE">
                <a:solidFill>
                  <a:schemeClr val="tx1"/>
                </a:solidFill>
              </a:rPr>
              <a:t>Los productos ultraprocesados son formulaciones industriales elaboradas a partir de sustancias derivadas de los alimentos o sintetizadas de otras fuentes orgánicas. En sus formas actuales, son inventos de la ciencia y la tecnología industrial moderna de alimentos La mayoría de estos productos contienen pocos alimentos enteros o ninguno. Vienen listos para consumirse o para calentar y, por lo tanto, requieren poca o ninguna preparación culinaria.</a:t>
            </a:r>
            <a:endParaRPr lang="es-PE" dirty="0">
              <a:solidFill>
                <a:schemeClr val="tx1"/>
              </a:solidFill>
            </a:endParaRPr>
          </a:p>
        </p:txBody>
      </p:sp>
    </p:spTree>
    <p:extLst>
      <p:ext uri="{BB962C8B-B14F-4D97-AF65-F5344CB8AC3E}">
        <p14:creationId xmlns:p14="http://schemas.microsoft.com/office/powerpoint/2010/main" val="780639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nodeType="afterEffect">
                                  <p:stCondLst>
                                    <p:cond delay="50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nodeType="afterEffect">
                                  <p:stCondLst>
                                    <p:cond delay="50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5400" baseline="3034" dirty="0">
                <a:solidFill>
                  <a:srgbClr val="002060"/>
                </a:solidFill>
                <a:latin typeface="Agency FB" panose="020B0503020202020204" pitchFamily="34" charset="0"/>
              </a:rPr>
              <a:t>Carga de enfermedad de las ENT en la Región de las Américas</a:t>
            </a:r>
            <a:endParaRPr lang="en-US" sz="5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160" y="4754338"/>
            <a:ext cx="4965511" cy="166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9648" y="1539121"/>
            <a:ext cx="8407927" cy="186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4749" y="3733320"/>
            <a:ext cx="7066744" cy="731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043611" y="4951035"/>
            <a:ext cx="5743575" cy="954107"/>
          </a:xfrm>
          <a:prstGeom prst="rect">
            <a:avLst/>
          </a:prstGeom>
        </p:spPr>
        <p:txBody>
          <a:bodyPr wrap="square">
            <a:spAutoFit/>
          </a:bodyPr>
          <a:lstStyle/>
          <a:p>
            <a:r>
              <a:rPr lang="en-US" sz="1200" b="1" dirty="0">
                <a:solidFill>
                  <a:prstClr val="black"/>
                </a:solidFill>
                <a:latin typeface="Arial" panose="020B0604020202020204" pitchFamily="34" charset="0"/>
                <a:cs typeface="Arial" panose="020B0604020202020204" pitchFamily="34" charset="0"/>
              </a:rPr>
              <a:t>Fuente: </a:t>
            </a:r>
            <a:r>
              <a:rPr lang="es-ES" sz="1100" dirty="0">
                <a:latin typeface="Arial" panose="020B0604020202020204" pitchFamily="34" charset="0"/>
                <a:cs typeface="Arial" panose="020B0604020202020204" pitchFamily="34" charset="0"/>
              </a:rPr>
              <a:t>Base de datos de mortalidad regional. Estimaciones de las muertes en julio de 2017 sobre la base de los datos más recientes informados (2010-2015) de los Estados Miembros y los Territorios de la Región de las Américas. Organización Panamericana de la Salud, 2017. Bolivia, Curazao y Haití fueron excluidos debido a la falta de datos informados de 2010-2015.</a:t>
            </a:r>
            <a:endParaRPr lang="en-US"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0414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a:xfrm>
            <a:off x="609600" y="1109663"/>
            <a:ext cx="6810375" cy="4329113"/>
          </a:xfrm>
        </p:spPr>
        <p:txBody>
          <a:bodyPr>
            <a:normAutofit/>
          </a:bodyPr>
          <a:lstStyle/>
          <a:p>
            <a:r>
              <a:rPr lang="es-PE" dirty="0">
                <a:solidFill>
                  <a:schemeClr val="tx1"/>
                </a:solidFill>
              </a:rPr>
              <a:t>El sistema NOVA agrupa los alimentos según la naturaleza, la finalidad y el grado de procesamiento.</a:t>
            </a:r>
          </a:p>
          <a:p>
            <a:r>
              <a:rPr lang="es-PE" dirty="0">
                <a:solidFill>
                  <a:schemeClr val="tx1"/>
                </a:solidFill>
              </a:rPr>
              <a:t>Comprende cuatro grupos :</a:t>
            </a:r>
          </a:p>
          <a:p>
            <a:pPr lvl="1"/>
            <a:r>
              <a:rPr lang="es-PE" sz="2400" dirty="0">
                <a:solidFill>
                  <a:schemeClr val="tx1"/>
                </a:solidFill>
              </a:rPr>
              <a:t>1. Alimentos sin procesar o mínimamente procesados;</a:t>
            </a:r>
          </a:p>
          <a:p>
            <a:pPr lvl="1"/>
            <a:r>
              <a:rPr lang="es-PE" sz="2400" dirty="0">
                <a:solidFill>
                  <a:schemeClr val="tx1"/>
                </a:solidFill>
              </a:rPr>
              <a:t>2. Ingredientes culinarios procesados;</a:t>
            </a:r>
          </a:p>
          <a:p>
            <a:pPr lvl="1"/>
            <a:r>
              <a:rPr lang="es-PE" sz="2400" dirty="0">
                <a:solidFill>
                  <a:schemeClr val="tx1"/>
                </a:solidFill>
              </a:rPr>
              <a:t>3. Alimentos procesados, y</a:t>
            </a:r>
          </a:p>
          <a:p>
            <a:pPr lvl="1"/>
            <a:r>
              <a:rPr lang="es-PE" sz="2400" dirty="0">
                <a:solidFill>
                  <a:schemeClr val="tx1"/>
                </a:solidFill>
              </a:rPr>
              <a:t>4. Productos ultra procesados.</a:t>
            </a:r>
          </a:p>
        </p:txBody>
      </p:sp>
      <p:pic>
        <p:nvPicPr>
          <p:cNvPr id="4" name="Imagen 3">
            <a:extLst>
              <a:ext uri="{FF2B5EF4-FFF2-40B4-BE49-F238E27FC236}">
                <a16:creationId xmlns:a16="http://schemas.microsoft.com/office/drawing/2014/main" xmlns="" id="{3AFDADFE-EF7F-4064-B851-3F1002F8E149}"/>
              </a:ext>
            </a:extLst>
          </p:cNvPr>
          <p:cNvPicPr>
            <a:picLocks noChangeAspect="1"/>
          </p:cNvPicPr>
          <p:nvPr/>
        </p:nvPicPr>
        <p:blipFill rotWithShape="1">
          <a:blip r:embed="rId2"/>
          <a:srcRect l="36328" t="22083" r="37657" b="10278"/>
          <a:stretch/>
        </p:blipFill>
        <p:spPr>
          <a:xfrm>
            <a:off x="7581899" y="800100"/>
            <a:ext cx="3171825" cy="4638676"/>
          </a:xfrm>
          <a:prstGeom prst="rect">
            <a:avLst/>
          </a:prstGeom>
        </p:spPr>
      </p:pic>
    </p:spTree>
    <p:extLst>
      <p:ext uri="{BB962C8B-B14F-4D97-AF65-F5344CB8AC3E}">
        <p14:creationId xmlns:p14="http://schemas.microsoft.com/office/powerpoint/2010/main" val="1854012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200" y="242455"/>
            <a:ext cx="8229600" cy="4329113"/>
          </a:xfrm>
        </p:spPr>
        <p:txBody>
          <a:bodyPr>
            <a:noAutofit/>
          </a:bodyPr>
          <a:lstStyle/>
          <a:p>
            <a:pPr marL="0" indent="0">
              <a:buNone/>
            </a:pPr>
            <a:r>
              <a:rPr lang="es-PE" sz="2800" b="1" dirty="0">
                <a:solidFill>
                  <a:schemeClr val="tx1"/>
                </a:solidFill>
              </a:rPr>
              <a:t>Problemas con los productos </a:t>
            </a:r>
            <a:r>
              <a:rPr lang="es-PE" sz="2800" b="1" dirty="0" err="1">
                <a:solidFill>
                  <a:schemeClr val="tx1"/>
                </a:solidFill>
              </a:rPr>
              <a:t>ultraprocesados</a:t>
            </a:r>
            <a:endParaRPr lang="es-PE" sz="2800" b="1" dirty="0">
              <a:solidFill>
                <a:schemeClr val="tx1"/>
              </a:solidFill>
            </a:endParaRPr>
          </a:p>
          <a:p>
            <a:pPr marL="0" indent="0">
              <a:buNone/>
            </a:pPr>
            <a:endParaRPr lang="es-PE" sz="2800" b="1" dirty="0">
              <a:solidFill>
                <a:schemeClr val="tx1"/>
              </a:solidFill>
            </a:endParaRPr>
          </a:p>
          <a:p>
            <a:r>
              <a:rPr lang="es-PE" sz="2800" dirty="0">
                <a:solidFill>
                  <a:schemeClr val="tx1"/>
                </a:solidFill>
              </a:rPr>
              <a:t>tienen una calidad nutricional muy mala </a:t>
            </a:r>
          </a:p>
          <a:p>
            <a:r>
              <a:rPr lang="es-PE" sz="2800" dirty="0">
                <a:solidFill>
                  <a:schemeClr val="tx1"/>
                </a:solidFill>
              </a:rPr>
              <a:t>y, por lo común, son extremadamente sabrosos, a veces hasta casi adictivos; </a:t>
            </a:r>
          </a:p>
          <a:p>
            <a:r>
              <a:rPr lang="es-PE" sz="2800" dirty="0">
                <a:solidFill>
                  <a:schemeClr val="tx1"/>
                </a:solidFill>
              </a:rPr>
              <a:t>imitan los alimentos y se los ve erróneamente como saludables; </a:t>
            </a:r>
          </a:p>
          <a:p>
            <a:r>
              <a:rPr lang="es-PE" sz="2800" dirty="0">
                <a:solidFill>
                  <a:schemeClr val="tx1"/>
                </a:solidFill>
              </a:rPr>
              <a:t>fomentan el consumo de snacks; </a:t>
            </a:r>
          </a:p>
          <a:p>
            <a:r>
              <a:rPr lang="es-PE" sz="2800" dirty="0">
                <a:solidFill>
                  <a:schemeClr val="tx1"/>
                </a:solidFill>
              </a:rPr>
              <a:t>se anuncian y comercializan de manera agresiva; </a:t>
            </a:r>
          </a:p>
          <a:p>
            <a:r>
              <a:rPr lang="es-PE" sz="2800" dirty="0">
                <a:solidFill>
                  <a:schemeClr val="tx1"/>
                </a:solidFill>
              </a:rPr>
              <a:t>y son cultural, social, económica y ambientalmente destructivos</a:t>
            </a:r>
          </a:p>
        </p:txBody>
      </p:sp>
    </p:spTree>
    <p:extLst>
      <p:ext uri="{BB962C8B-B14F-4D97-AF65-F5344CB8AC3E}">
        <p14:creationId xmlns:p14="http://schemas.microsoft.com/office/powerpoint/2010/main" val="3877557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email">
            <a:extLst>
              <a:ext uri="{28A0092B-C50C-407E-A947-70E740481C1C}">
                <a14:useLocalDpi xmlns:a14="http://schemas.microsoft.com/office/drawing/2010/main" val="0"/>
              </a:ext>
            </a:extLst>
          </a:blip>
          <a:srcRect l="2045" t="307" r="1431" b="-1"/>
          <a:stretch/>
        </p:blipFill>
        <p:spPr>
          <a:xfrm>
            <a:off x="2086718" y="229826"/>
            <a:ext cx="3371850" cy="619124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contourW="127000">
            <a:contourClr>
              <a:srgbClr val="FFC000"/>
            </a:contourClr>
          </a:sp3d>
        </p:spPr>
      </p:pic>
      <p:sp>
        <p:nvSpPr>
          <p:cNvPr id="5" name="Elipse 4"/>
          <p:cNvSpPr/>
          <p:nvPr/>
        </p:nvSpPr>
        <p:spPr>
          <a:xfrm>
            <a:off x="4361125" y="2655200"/>
            <a:ext cx="1028701" cy="1104900"/>
          </a:xfrm>
          <a:prstGeom prst="ellipse">
            <a:avLst/>
          </a:prstGeom>
          <a:noFill/>
          <a:ln w="38100">
            <a:solidFill>
              <a:schemeClr val="accent5">
                <a:lumMod val="50000"/>
              </a:schemeClr>
            </a:solidFill>
          </a:ln>
          <a:scene3d>
            <a:camera prst="orthographicFront"/>
            <a:lightRig rig="threePt" dir="t"/>
          </a:scene3d>
          <a:sp3d contourW="44450">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9" name="Flecha derecha 8"/>
          <p:cNvSpPr/>
          <p:nvPr/>
        </p:nvSpPr>
        <p:spPr>
          <a:xfrm>
            <a:off x="5458569" y="2845700"/>
            <a:ext cx="1767906"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pic>
        <p:nvPicPr>
          <p:cNvPr id="10" name="Marcador de contenido 3"/>
          <p:cNvPicPr>
            <a:picLocks noChangeAspect="1"/>
          </p:cNvPicPr>
          <p:nvPr/>
        </p:nvPicPr>
        <p:blipFill rotWithShape="1">
          <a:blip r:embed="rId3">
            <a:extLst>
              <a:ext uri="{28A0092B-C50C-407E-A947-70E740481C1C}">
                <a14:useLocalDpi xmlns:a14="http://schemas.microsoft.com/office/drawing/2010/main" val="0"/>
              </a:ext>
            </a:extLst>
          </a:blip>
          <a:srcRect l="68095" t="41226" r="7388" b="43670"/>
          <a:stretch/>
        </p:blipFill>
        <p:spPr>
          <a:xfrm>
            <a:off x="7340003" y="1761714"/>
            <a:ext cx="3141246" cy="34404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106" t="11520" r="31433" b="68517"/>
          <a:stretch/>
        </p:blipFill>
        <p:spPr bwMode="auto">
          <a:xfrm>
            <a:off x="1660477" y="161586"/>
            <a:ext cx="8256897" cy="146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2179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2" cstate="email">
            <a:extLst>
              <a:ext uri="{28A0092B-C50C-407E-A947-70E740481C1C}">
                <a14:useLocalDpi xmlns:a14="http://schemas.microsoft.com/office/drawing/2010/main" val="0"/>
              </a:ext>
            </a:extLst>
          </a:blip>
          <a:srcRect l="6518" t="46061" r="5286" b="32468"/>
          <a:stretch/>
        </p:blipFill>
        <p:spPr>
          <a:xfrm>
            <a:off x="5216047" y="3572005"/>
            <a:ext cx="5365478" cy="2342368"/>
          </a:xfrm>
          <a:prstGeom prst="rect">
            <a:avLst/>
          </a:prstGeom>
          <a:effectLst>
            <a:glow rad="177800">
              <a:srgbClr val="FFC000"/>
            </a:glow>
          </a:effectLst>
          <a:scene3d>
            <a:camera prst="orthographicFront"/>
            <a:lightRig rig="threePt" dir="t"/>
          </a:scene3d>
          <a:sp3d contourW="50800">
            <a:contourClr>
              <a:srgbClr val="FFC000"/>
            </a:contourClr>
          </a:sp3d>
        </p:spPr>
      </p:pic>
      <p:pic>
        <p:nvPicPr>
          <p:cNvPr id="9" name="Imagen 8"/>
          <p:cNvPicPr>
            <a:picLocks noChangeAspect="1"/>
          </p:cNvPicPr>
          <p:nvPr/>
        </p:nvPicPr>
        <p:blipFill rotWithShape="1">
          <a:blip r:embed="rId3" cstate="email">
            <a:extLst>
              <a:ext uri="{28A0092B-C50C-407E-A947-70E740481C1C}">
                <a14:useLocalDpi xmlns:a14="http://schemas.microsoft.com/office/drawing/2010/main" val="0"/>
              </a:ext>
            </a:extLst>
          </a:blip>
          <a:srcRect l="4671" t="1039" r="7826" b="1645"/>
          <a:stretch/>
        </p:blipFill>
        <p:spPr>
          <a:xfrm>
            <a:off x="1644240" y="237509"/>
            <a:ext cx="3375561" cy="6424551"/>
          </a:xfrm>
          <a:prstGeom prst="rect">
            <a:avLst/>
          </a:prstGeom>
          <a:ln>
            <a:noFill/>
          </a:ln>
          <a:effectLst>
            <a:softEdge rad="112500"/>
          </a:effectLst>
          <a:scene3d>
            <a:camera prst="orthographicFront"/>
            <a:lightRig rig="threePt" dir="t"/>
          </a:scene3d>
          <a:sp3d contourW="107950">
            <a:contourClr>
              <a:srgbClr val="92D050"/>
            </a:contourClr>
          </a:sp3d>
        </p:spPr>
      </p:pic>
      <p:sp>
        <p:nvSpPr>
          <p:cNvPr id="12" name="Elipse 11"/>
          <p:cNvSpPr/>
          <p:nvPr/>
        </p:nvSpPr>
        <p:spPr>
          <a:xfrm>
            <a:off x="6220692" y="3906985"/>
            <a:ext cx="3713018" cy="547329"/>
          </a:xfrm>
          <a:prstGeom prst="ellipse">
            <a:avLst/>
          </a:prstGeom>
          <a:noFill/>
          <a:ln w="38100">
            <a:solidFill>
              <a:schemeClr val="accent5">
                <a:lumMod val="50000"/>
              </a:schemeClr>
            </a:solidFill>
          </a:ln>
          <a:scene3d>
            <a:camera prst="orthographicFront"/>
            <a:lightRig rig="threePt" dir="t"/>
          </a:scene3d>
          <a:sp3d contourW="38100">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pic>
        <p:nvPicPr>
          <p:cNvPr id="15" name="Picture 4" descr="Resultado de imagen para LUPA"/>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7762" t="11239" r="8190" b="4781"/>
          <a:stretch/>
        </p:blipFill>
        <p:spPr bwMode="auto">
          <a:xfrm>
            <a:off x="4845325" y="1059615"/>
            <a:ext cx="1492550" cy="16910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Flecha circular 1"/>
          <p:cNvSpPr/>
          <p:nvPr/>
        </p:nvSpPr>
        <p:spPr>
          <a:xfrm rot="1987902">
            <a:off x="6133366" y="1518388"/>
            <a:ext cx="2366207" cy="2167003"/>
          </a:xfrm>
          <a:prstGeom prst="circularArrow">
            <a:avLst>
              <a:gd name="adj1" fmla="val 12500"/>
              <a:gd name="adj2" fmla="val 1142319"/>
              <a:gd name="adj3" fmla="val 20457681"/>
              <a:gd name="adj4" fmla="val 10800000"/>
              <a:gd name="adj5" fmla="val 1767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black"/>
              </a:solidFill>
            </a:endParaRPr>
          </a:p>
        </p:txBody>
      </p:sp>
      <p:sp>
        <p:nvSpPr>
          <p:cNvPr id="3" name="Flecha izquierda y derecha 2"/>
          <p:cNvSpPr/>
          <p:nvPr/>
        </p:nvSpPr>
        <p:spPr>
          <a:xfrm rot="18828538">
            <a:off x="4105655" y="3066630"/>
            <a:ext cx="914400" cy="364311"/>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8" name="Elipse 11"/>
          <p:cNvSpPr/>
          <p:nvPr/>
        </p:nvSpPr>
        <p:spPr>
          <a:xfrm>
            <a:off x="5320146" y="4587923"/>
            <a:ext cx="3262021" cy="559559"/>
          </a:xfrm>
          <a:prstGeom prst="ellipse">
            <a:avLst/>
          </a:prstGeom>
          <a:noFill/>
          <a:ln w="38100">
            <a:solidFill>
              <a:schemeClr val="accent5">
                <a:lumMod val="50000"/>
              </a:schemeClr>
            </a:solidFill>
          </a:ln>
          <a:scene3d>
            <a:camera prst="orthographicFront"/>
            <a:lightRig rig="threePt" dir="t"/>
          </a:scene3d>
          <a:sp3d contourW="38100">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Tree>
    <p:extLst>
      <p:ext uri="{BB962C8B-B14F-4D97-AF65-F5344CB8AC3E}">
        <p14:creationId xmlns:p14="http://schemas.microsoft.com/office/powerpoint/2010/main" val="39273825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2"/>
          <p:cNvPicPr>
            <a:picLocks noGrp="1" noChangeAspect="1" noChangeArrowheads="1"/>
          </p:cNvPicPr>
          <p:nvPr>
            <p:ph type="chart" idx="1"/>
          </p:nvPr>
        </p:nvPicPr>
        <p:blipFill>
          <a:blip r:embed="rId2" cstate="email">
            <a:extLst>
              <a:ext uri="{28A0092B-C50C-407E-A947-70E740481C1C}">
                <a14:useLocalDpi xmlns:a14="http://schemas.microsoft.com/office/drawing/2010/main" val="0"/>
              </a:ext>
            </a:extLst>
          </a:blip>
          <a:srcRect l="17802" t="16203" r="17310" b="15433"/>
          <a:stretch>
            <a:fillRect/>
          </a:stretch>
        </p:blipFill>
        <p:spPr bwMode="auto">
          <a:xfrm>
            <a:off x="2368550" y="155576"/>
            <a:ext cx="7454900" cy="62833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260" name="3 CuadroTexto"/>
          <p:cNvSpPr txBox="1">
            <a:spLocks noChangeArrowheads="1"/>
          </p:cNvSpPr>
          <p:nvPr/>
        </p:nvSpPr>
        <p:spPr bwMode="auto">
          <a:xfrm>
            <a:off x="1631950" y="6457951"/>
            <a:ext cx="90360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PE" altLang="es-PE" sz="1100" dirty="0"/>
              <a:t>OPS/OMS. Alimentos y bebidas </a:t>
            </a:r>
            <a:r>
              <a:rPr lang="es-PE" altLang="es-PE" sz="1100" dirty="0" err="1"/>
              <a:t>ultraprocesados</a:t>
            </a:r>
            <a:r>
              <a:rPr lang="es-PE" altLang="es-PE" sz="1100" dirty="0"/>
              <a:t> en América Latina: tendencias, efecto sobre la obesidad e implicaciones para las políticas       	públicas. 2015.</a:t>
            </a:r>
          </a:p>
        </p:txBody>
      </p:sp>
    </p:spTree>
    <p:extLst>
      <p:ext uri="{BB962C8B-B14F-4D97-AF65-F5344CB8AC3E}">
        <p14:creationId xmlns:p14="http://schemas.microsoft.com/office/powerpoint/2010/main" val="3383830334"/>
      </p:ext>
    </p:extLst>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2"/>
          <p:cNvPicPr>
            <a:picLocks noGrp="1" noChangeAspect="1" noChangeArrowheads="1"/>
          </p:cNvPicPr>
          <p:nvPr>
            <p:ph type="chart" idx="1"/>
          </p:nvPr>
        </p:nvPicPr>
        <p:blipFill>
          <a:blip r:embed="rId2" cstate="email">
            <a:extLst>
              <a:ext uri="{28A0092B-C50C-407E-A947-70E740481C1C}">
                <a14:useLocalDpi xmlns:a14="http://schemas.microsoft.com/office/drawing/2010/main" val="0"/>
              </a:ext>
            </a:extLst>
          </a:blip>
          <a:srcRect l="24242" t="15994" r="22725" b="10347"/>
          <a:stretch>
            <a:fillRect/>
          </a:stretch>
        </p:blipFill>
        <p:spPr bwMode="auto">
          <a:xfrm>
            <a:off x="1361440" y="115889"/>
            <a:ext cx="7687310" cy="64357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092" name="4 CuadroTexto"/>
          <p:cNvSpPr txBox="1">
            <a:spLocks noChangeArrowheads="1"/>
          </p:cNvSpPr>
          <p:nvPr/>
        </p:nvSpPr>
        <p:spPr bwMode="auto">
          <a:xfrm>
            <a:off x="1631950" y="6524626"/>
            <a:ext cx="9036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PE" altLang="es-PE" sz="1200"/>
              <a:t>OPS/OMS. Alimentos y bebidas ultraprocesados en América Latina: tendencias, efecto sobre la obesidad e implicaciones para las políticas públicas. 2015.</a:t>
            </a:r>
          </a:p>
        </p:txBody>
      </p:sp>
      <p:sp>
        <p:nvSpPr>
          <p:cNvPr id="5" name="4 Flecha derecha"/>
          <p:cNvSpPr/>
          <p:nvPr/>
        </p:nvSpPr>
        <p:spPr>
          <a:xfrm rot="10800000">
            <a:off x="7543801" y="1447801"/>
            <a:ext cx="504825" cy="1444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6" name="5 Flecha derecha"/>
          <p:cNvSpPr/>
          <p:nvPr/>
        </p:nvSpPr>
        <p:spPr>
          <a:xfrm rot="10641608">
            <a:off x="7543801" y="1219201"/>
            <a:ext cx="504825" cy="1444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7" name="2 Marcador de contenido"/>
          <p:cNvSpPr txBox="1">
            <a:spLocks/>
          </p:cNvSpPr>
          <p:nvPr/>
        </p:nvSpPr>
        <p:spPr bwMode="auto">
          <a:xfrm>
            <a:off x="2286000" y="4799013"/>
            <a:ext cx="8229600" cy="1752600"/>
          </a:xfrm>
          <a:prstGeom prst="rect">
            <a:avLst/>
          </a:prstGeom>
          <a:solidFill>
            <a:schemeClr val="tx2">
              <a:alpha val="38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ＭＳ Ｐゴシック" charset="0"/>
                <a:cs typeface="ＭＳ Ｐゴシック" charset="0"/>
              </a:defRPr>
            </a:lvl1pPr>
            <a:lvl2pPr marL="742950" indent="-28575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3pPr>
            <a:lvl4pPr marL="1600200" indent="-22860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defRPr/>
            </a:pPr>
            <a:r>
              <a:rPr lang="es-PE" b="1" dirty="0">
                <a:solidFill>
                  <a:schemeClr val="bg1"/>
                </a:solidFill>
              </a:rPr>
              <a:t>En América Latina, el número per cápita de compras de comida rápida aumentó 38,9% durante el período de estudio (de 13,6 en el 2000 a 18,9 en el 2013). </a:t>
            </a:r>
          </a:p>
          <a:p>
            <a:pPr>
              <a:defRPr/>
            </a:pPr>
            <a:endParaRPr lang="es-PE" b="1" dirty="0">
              <a:solidFill>
                <a:schemeClr val="bg1"/>
              </a:solidFill>
            </a:endParaRPr>
          </a:p>
          <a:p>
            <a:pPr>
              <a:defRPr/>
            </a:pPr>
            <a:endParaRPr lang="es-PE" b="1" dirty="0">
              <a:solidFill>
                <a:schemeClr val="bg1"/>
              </a:solidFill>
            </a:endParaRPr>
          </a:p>
          <a:p>
            <a:pPr>
              <a:defRPr/>
            </a:pPr>
            <a:endParaRPr lang="es-PE" b="1" dirty="0">
              <a:solidFill>
                <a:schemeClr val="bg1"/>
              </a:solidFill>
            </a:endParaRPr>
          </a:p>
        </p:txBody>
      </p:sp>
    </p:spTree>
    <p:extLst>
      <p:ext uri="{BB962C8B-B14F-4D97-AF65-F5344CB8AC3E}">
        <p14:creationId xmlns:p14="http://schemas.microsoft.com/office/powerpoint/2010/main" val="2741010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200" y="602673"/>
            <a:ext cx="8229600" cy="4329113"/>
          </a:xfrm>
        </p:spPr>
        <p:txBody>
          <a:bodyPr/>
          <a:lstStyle/>
          <a:p>
            <a:pPr marL="0" indent="0">
              <a:buNone/>
            </a:pPr>
            <a:r>
              <a:rPr lang="es-PE" dirty="0">
                <a:solidFill>
                  <a:schemeClr val="tx1"/>
                </a:solidFill>
              </a:rPr>
              <a:t>“…en un mundo racional, vender bebidas azucaradas debería ser un gran desafío. La gente no necesita estas bebidas para su salud, su seguridad o su bienestar. </a:t>
            </a:r>
          </a:p>
          <a:p>
            <a:pPr marL="0" indent="0">
              <a:buNone/>
            </a:pPr>
            <a:endParaRPr lang="es-PE" dirty="0">
              <a:solidFill>
                <a:schemeClr val="tx1"/>
              </a:solidFill>
            </a:endParaRPr>
          </a:p>
          <a:p>
            <a:pPr marL="0" indent="0">
              <a:buNone/>
            </a:pPr>
            <a:r>
              <a:rPr lang="es-PE" dirty="0">
                <a:solidFill>
                  <a:schemeClr val="tx1"/>
                </a:solidFill>
              </a:rPr>
              <a:t>El  marketing  de estas bebidas, por tanto, ha debido crear su demanda, generar lealtad a la marca y por </a:t>
            </a:r>
            <a:r>
              <a:rPr lang="es-PE" sz="2800" dirty="0">
                <a:solidFill>
                  <a:schemeClr val="tx1"/>
                </a:solidFill>
              </a:rPr>
              <a:t>sobre todo establecer un ambiente social en el que tomar estas bebidas en cualquier momento, en cualquier sitio, frecuentemente y en grandes cantidades, no solamente es deseable sino completamente normal</a:t>
            </a:r>
            <a:r>
              <a:rPr lang="es-PE" dirty="0">
                <a:solidFill>
                  <a:schemeClr val="tx1"/>
                </a:solidFill>
              </a:rPr>
              <a:t>”. </a:t>
            </a:r>
          </a:p>
          <a:p>
            <a:pPr marL="0" indent="0" algn="r">
              <a:buNone/>
            </a:pPr>
            <a:r>
              <a:rPr lang="en-GB" sz="1800" dirty="0">
                <a:solidFill>
                  <a:schemeClr val="tx1"/>
                </a:solidFill>
              </a:rPr>
              <a:t>Nestle, M. Soda Politics, 2015</a:t>
            </a:r>
          </a:p>
        </p:txBody>
      </p:sp>
    </p:spTree>
    <p:extLst>
      <p:ext uri="{BB962C8B-B14F-4D97-AF65-F5344CB8AC3E}">
        <p14:creationId xmlns:p14="http://schemas.microsoft.com/office/powerpoint/2010/main" val="8743459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GB"/>
          </a:p>
        </p:txBody>
      </p:sp>
      <p:sp>
        <p:nvSpPr>
          <p:cNvPr id="3" name="2 Marcador de contenido"/>
          <p:cNvSpPr>
            <a:spLocks noGrp="1"/>
          </p:cNvSpPr>
          <p:nvPr>
            <p:ph idx="1"/>
          </p:nvPr>
        </p:nvSpPr>
        <p:spPr/>
        <p:txBody>
          <a:bodyPr/>
          <a:lstStyle/>
          <a:p>
            <a:endParaRPr lang="en-GB" dirty="0"/>
          </a:p>
        </p:txBody>
      </p:sp>
      <p:pic>
        <p:nvPicPr>
          <p:cNvPr id="3074" name="Picture 2" descr="C:\Users\ops-mex\Desktop\fotos apple 3\IMG_0789.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16200000">
            <a:off x="6377485" y="3638832"/>
            <a:ext cx="4189864" cy="314239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ops-mex\Desktop\fotos apple 3\IMG_079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1394392" y="1523126"/>
            <a:ext cx="5049672" cy="37872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ops-mex\Desktop\fotos apple 3\IMG_0822.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6794310" y="501557"/>
            <a:ext cx="2929718" cy="219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8150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466976" y="175161"/>
            <a:ext cx="4430064" cy="6377571"/>
          </a:xfrm>
          <a:prstGeom prst="rect">
            <a:avLst/>
          </a:prstGeom>
        </p:spPr>
      </p:pic>
      <p:pic>
        <p:nvPicPr>
          <p:cNvPr id="3" name="Imagen 2"/>
          <p:cNvPicPr>
            <a:picLocks noChangeAspect="1"/>
          </p:cNvPicPr>
          <p:nvPr/>
        </p:nvPicPr>
        <p:blipFill>
          <a:blip r:embed="rId3"/>
          <a:stretch>
            <a:fillRect/>
          </a:stretch>
        </p:blipFill>
        <p:spPr>
          <a:xfrm>
            <a:off x="5872638" y="6409857"/>
            <a:ext cx="1657350" cy="142875"/>
          </a:xfrm>
          <a:prstGeom prst="rect">
            <a:avLst/>
          </a:prstGeom>
        </p:spPr>
      </p:pic>
    </p:spTree>
    <p:extLst>
      <p:ext uri="{BB962C8B-B14F-4D97-AF65-F5344CB8AC3E}">
        <p14:creationId xmlns:p14="http://schemas.microsoft.com/office/powerpoint/2010/main" val="14797408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6"/>
          <p:cNvSpPr txBox="1">
            <a:spLocks noChangeArrowheads="1"/>
          </p:cNvSpPr>
          <p:nvPr/>
        </p:nvSpPr>
        <p:spPr bwMode="auto">
          <a:xfrm>
            <a:off x="1600200" y="6400800"/>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s-PE" sz="1400">
                <a:solidFill>
                  <a:schemeClr val="bg1"/>
                </a:solidFill>
              </a:rPr>
              <a:t>Data: Datamonitor 2009, Euromonitor 2009, Andreyeva et al 2011</a:t>
            </a:r>
          </a:p>
        </p:txBody>
      </p:sp>
      <p:pic>
        <p:nvPicPr>
          <p:cNvPr id="983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25" y="1409700"/>
            <a:ext cx="729615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08" name="1 CuadroTexto"/>
          <p:cNvSpPr txBox="1">
            <a:spLocks noChangeArrowheads="1"/>
          </p:cNvSpPr>
          <p:nvPr/>
        </p:nvSpPr>
        <p:spPr bwMode="auto">
          <a:xfrm>
            <a:off x="2543176" y="152400"/>
            <a:ext cx="70580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s-MX" altLang="es-PE" sz="2800" b="1" dirty="0"/>
              <a:t>Consumo promedio de bebidas gaseosas por país</a:t>
            </a:r>
            <a:endParaRPr lang="es-PE" altLang="es-PE" sz="2800" b="1" dirty="0"/>
          </a:p>
        </p:txBody>
      </p:sp>
      <p:pic>
        <p:nvPicPr>
          <p:cNvPr id="98309" name="4 Imagen"/>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51800" y="6215063"/>
            <a:ext cx="2540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Explosión 2"/>
          <p:cNvSpPr/>
          <p:nvPr/>
        </p:nvSpPr>
        <p:spPr>
          <a:xfrm>
            <a:off x="7696201" y="969818"/>
            <a:ext cx="2408381" cy="1354282"/>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450 ml </a:t>
            </a:r>
          </a:p>
        </p:txBody>
      </p:sp>
    </p:spTree>
    <p:extLst>
      <p:ext uri="{BB962C8B-B14F-4D97-AF65-F5344CB8AC3E}">
        <p14:creationId xmlns:p14="http://schemas.microsoft.com/office/powerpoint/2010/main" val="38827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6E9568E-FA0B-41BC-AA8A-D076287C3B23}"/>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783397F5-A11D-4542-8A65-97300B4DAC93}"/>
              </a:ext>
            </a:extLst>
          </p:cNvPr>
          <p:cNvPicPr>
            <a:picLocks noGrp="1" noChangeAspect="1"/>
          </p:cNvPicPr>
          <p:nvPr>
            <p:ph idx="1"/>
          </p:nvPr>
        </p:nvPicPr>
        <p:blipFill rotWithShape="1">
          <a:blip r:embed="rId2"/>
          <a:srcRect l="19661" t="24508" r="16371" b="12868"/>
          <a:stretch/>
        </p:blipFill>
        <p:spPr>
          <a:xfrm>
            <a:off x="685379" y="533642"/>
            <a:ext cx="10515600" cy="5790716"/>
          </a:xfrm>
          <a:prstGeom prst="rect">
            <a:avLst/>
          </a:prstGeom>
        </p:spPr>
      </p:pic>
    </p:spTree>
    <p:extLst>
      <p:ext uri="{BB962C8B-B14F-4D97-AF65-F5344CB8AC3E}">
        <p14:creationId xmlns:p14="http://schemas.microsoft.com/office/powerpoint/2010/main" val="27549553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a:t>Las bebidas azucaradas y la emergencia epidemiológica en México</a:t>
            </a:r>
          </a:p>
        </p:txBody>
      </p:sp>
      <p:pic>
        <p:nvPicPr>
          <p:cNvPr id="4" name="Marcador de contenido 3"/>
          <p:cNvPicPr>
            <a:picLocks noGrp="1" noChangeAspect="1"/>
          </p:cNvPicPr>
          <p:nvPr>
            <p:ph idx="1"/>
          </p:nvPr>
        </p:nvPicPr>
        <p:blipFill>
          <a:blip r:embed="rId2"/>
          <a:stretch>
            <a:fillRect/>
          </a:stretch>
        </p:blipFill>
        <p:spPr>
          <a:xfrm>
            <a:off x="2242474" y="1690688"/>
            <a:ext cx="7393289" cy="4826022"/>
          </a:xfrm>
          <a:prstGeom prst="rect">
            <a:avLst/>
          </a:prstGeom>
        </p:spPr>
      </p:pic>
      <p:pic>
        <p:nvPicPr>
          <p:cNvPr id="3" name="Imagen 2"/>
          <p:cNvPicPr>
            <a:picLocks noChangeAspect="1"/>
          </p:cNvPicPr>
          <p:nvPr/>
        </p:nvPicPr>
        <p:blipFill>
          <a:blip r:embed="rId3"/>
          <a:stretch>
            <a:fillRect/>
          </a:stretch>
        </p:blipFill>
        <p:spPr>
          <a:xfrm>
            <a:off x="7933253" y="6461378"/>
            <a:ext cx="1657350" cy="142875"/>
          </a:xfrm>
          <a:prstGeom prst="rect">
            <a:avLst/>
          </a:prstGeom>
        </p:spPr>
      </p:pic>
    </p:spTree>
    <p:extLst>
      <p:ext uri="{BB962C8B-B14F-4D97-AF65-F5344CB8AC3E}">
        <p14:creationId xmlns:p14="http://schemas.microsoft.com/office/powerpoint/2010/main" val="41265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9A876E9-28A9-4453-9B85-8D4714098992}"/>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413309BF-7EA8-4186-A4CA-3C3868DA41C1}"/>
              </a:ext>
            </a:extLst>
          </p:cNvPr>
          <p:cNvPicPr>
            <a:picLocks noGrp="1" noChangeAspect="1"/>
          </p:cNvPicPr>
          <p:nvPr>
            <p:ph idx="1"/>
          </p:nvPr>
        </p:nvPicPr>
        <p:blipFill rotWithShape="1">
          <a:blip r:embed="rId2"/>
          <a:srcRect t="8262" b="29691"/>
          <a:stretch/>
        </p:blipFill>
        <p:spPr>
          <a:xfrm>
            <a:off x="609599" y="238126"/>
            <a:ext cx="11157827" cy="5438774"/>
          </a:xfrm>
          <a:prstGeom prst="rect">
            <a:avLst/>
          </a:prstGeom>
        </p:spPr>
      </p:pic>
    </p:spTree>
    <p:extLst>
      <p:ext uri="{BB962C8B-B14F-4D97-AF65-F5344CB8AC3E}">
        <p14:creationId xmlns:p14="http://schemas.microsoft.com/office/powerpoint/2010/main" val="1960163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0693111-0D50-447D-B2CB-3AC5190E93E7}"/>
              </a:ext>
            </a:extLst>
          </p:cNvPr>
          <p:cNvSpPr>
            <a:spLocks noGrp="1"/>
          </p:cNvSpPr>
          <p:nvPr>
            <p:ph type="title"/>
          </p:nvPr>
        </p:nvSpPr>
        <p:spPr>
          <a:xfrm>
            <a:off x="1745343" y="-25951"/>
            <a:ext cx="10972800" cy="1600200"/>
          </a:xfrm>
        </p:spPr>
        <p:txBody>
          <a:bodyPr/>
          <a:lstStyle/>
          <a:p>
            <a:r>
              <a:rPr lang="es-ES" sz="4400" dirty="0"/>
              <a:t>Estrategia Nacional: </a:t>
            </a:r>
            <a:br>
              <a:rPr lang="es-ES" sz="4400" dirty="0"/>
            </a:br>
            <a:r>
              <a:rPr lang="es-ES" sz="4400" dirty="0"/>
              <a:t>Prioridad de gobierno</a:t>
            </a:r>
            <a:endParaRPr lang="es-MX" sz="4400" dirty="0"/>
          </a:p>
        </p:txBody>
      </p:sp>
      <p:pic>
        <p:nvPicPr>
          <p:cNvPr id="4" name="Marcador de contenido 3">
            <a:extLst>
              <a:ext uri="{FF2B5EF4-FFF2-40B4-BE49-F238E27FC236}">
                <a16:creationId xmlns:a16="http://schemas.microsoft.com/office/drawing/2014/main" xmlns="" id="{93E92E30-9F7E-4E90-A323-DA6570D0CAD3}"/>
              </a:ext>
            </a:extLst>
          </p:cNvPr>
          <p:cNvPicPr>
            <a:picLocks noGrp="1" noChangeAspect="1"/>
          </p:cNvPicPr>
          <p:nvPr>
            <p:ph idx="1"/>
          </p:nvPr>
        </p:nvPicPr>
        <p:blipFill>
          <a:blip r:embed="rId2"/>
          <a:stretch>
            <a:fillRect/>
          </a:stretch>
        </p:blipFill>
        <p:spPr>
          <a:xfrm>
            <a:off x="292868" y="1455088"/>
            <a:ext cx="6122506" cy="3498575"/>
          </a:xfrm>
          <a:prstGeom prst="rect">
            <a:avLst/>
          </a:prstGeom>
        </p:spPr>
      </p:pic>
      <p:pic>
        <p:nvPicPr>
          <p:cNvPr id="5" name="Picture 2">
            <a:extLst>
              <a:ext uri="{FF2B5EF4-FFF2-40B4-BE49-F238E27FC236}">
                <a16:creationId xmlns:a16="http://schemas.microsoft.com/office/drawing/2014/main" xmlns="" id="{26446C12-471D-47E2-B8E2-C99299FE534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2985" t="27033" r="33871" b="10231"/>
          <a:stretch/>
        </p:blipFill>
        <p:spPr bwMode="auto">
          <a:xfrm>
            <a:off x="6458656" y="1867580"/>
            <a:ext cx="4457546" cy="474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ipse 2">
            <a:extLst>
              <a:ext uri="{FF2B5EF4-FFF2-40B4-BE49-F238E27FC236}">
                <a16:creationId xmlns:a16="http://schemas.microsoft.com/office/drawing/2014/main" xmlns="" id="{4D5DBE14-A6EA-40AF-BAF5-0CFA21366980}"/>
              </a:ext>
            </a:extLst>
          </p:cNvPr>
          <p:cNvSpPr/>
          <p:nvPr/>
        </p:nvSpPr>
        <p:spPr>
          <a:xfrm>
            <a:off x="0" y="93209"/>
            <a:ext cx="1643743" cy="177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800" b="1" dirty="0"/>
              <a:t>1</a:t>
            </a:r>
            <a:endParaRPr lang="es-MX" sz="8800" b="1" dirty="0"/>
          </a:p>
        </p:txBody>
      </p:sp>
    </p:spTree>
    <p:extLst>
      <p:ext uri="{BB962C8B-B14F-4D97-AF65-F5344CB8AC3E}">
        <p14:creationId xmlns:p14="http://schemas.microsoft.com/office/powerpoint/2010/main" val="6204895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rcRect l="32985" t="27033" r="33871" b="10231"/>
          <a:stretch/>
        </p:blipFill>
        <p:spPr bwMode="auto">
          <a:xfrm>
            <a:off x="307451" y="887185"/>
            <a:ext cx="5084618" cy="5407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ops-mex\AppData\Local\Microsoft\Windows\Temporary Internet Files\Content.IE5\VN15ZTP8\IMG_0825[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6518718" y="1563062"/>
            <a:ext cx="5407023" cy="4055268"/>
          </a:xfrm>
          <a:prstGeom prst="rect">
            <a:avLst/>
          </a:prstGeom>
          <a:noFill/>
          <a:extLst>
            <a:ext uri="{909E8E84-426E-40DD-AFC4-6F175D3DCCD1}">
              <a14:hiddenFill xmlns:a14="http://schemas.microsoft.com/office/drawing/2010/main">
                <a:solidFill>
                  <a:srgbClr val="FFFFFF"/>
                </a:solidFill>
              </a14:hiddenFill>
            </a:ext>
          </a:extLst>
        </p:spPr>
      </p:pic>
      <p:sp>
        <p:nvSpPr>
          <p:cNvPr id="2" name="Flecha: curvada hacia la izquierda 1">
            <a:extLst>
              <a:ext uri="{FF2B5EF4-FFF2-40B4-BE49-F238E27FC236}">
                <a16:creationId xmlns:a16="http://schemas.microsoft.com/office/drawing/2014/main" xmlns="" id="{93E16914-72DF-468F-8FA9-303C466F970B}"/>
              </a:ext>
            </a:extLst>
          </p:cNvPr>
          <p:cNvSpPr/>
          <p:nvPr/>
        </p:nvSpPr>
        <p:spPr>
          <a:xfrm rot="5400000">
            <a:off x="4951574" y="1528739"/>
            <a:ext cx="1399432" cy="41941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 name="Elipse 5">
            <a:extLst>
              <a:ext uri="{FF2B5EF4-FFF2-40B4-BE49-F238E27FC236}">
                <a16:creationId xmlns:a16="http://schemas.microsoft.com/office/drawing/2014/main" xmlns="" id="{2FAF7070-9837-4E32-A396-2F0BD57B4A98}"/>
              </a:ext>
            </a:extLst>
          </p:cNvPr>
          <p:cNvSpPr/>
          <p:nvPr/>
        </p:nvSpPr>
        <p:spPr>
          <a:xfrm>
            <a:off x="42408" y="0"/>
            <a:ext cx="1643743" cy="177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800" b="1" dirty="0"/>
              <a:t>2</a:t>
            </a:r>
            <a:endParaRPr lang="es-MX" sz="8800" b="1" dirty="0"/>
          </a:p>
        </p:txBody>
      </p:sp>
      <p:sp>
        <p:nvSpPr>
          <p:cNvPr id="7" name="Título 1">
            <a:extLst>
              <a:ext uri="{FF2B5EF4-FFF2-40B4-BE49-F238E27FC236}">
                <a16:creationId xmlns:a16="http://schemas.microsoft.com/office/drawing/2014/main" xmlns="" id="{B3FB53A3-9C32-4818-BDBB-2FE5EEB56591}"/>
              </a:ext>
            </a:extLst>
          </p:cNvPr>
          <p:cNvSpPr>
            <a:spLocks noGrp="1"/>
          </p:cNvSpPr>
          <p:nvPr>
            <p:ph type="title"/>
          </p:nvPr>
        </p:nvSpPr>
        <p:spPr>
          <a:xfrm>
            <a:off x="196132" y="-706891"/>
            <a:ext cx="10972800" cy="1600200"/>
          </a:xfrm>
        </p:spPr>
        <p:txBody>
          <a:bodyPr/>
          <a:lstStyle/>
          <a:p>
            <a:r>
              <a:rPr lang="es-ES" sz="4400" dirty="0"/>
              <a:t>Estrategia basada en la evidencia</a:t>
            </a:r>
            <a:endParaRPr lang="es-MX" sz="4400" dirty="0"/>
          </a:p>
        </p:txBody>
      </p:sp>
    </p:spTree>
    <p:extLst>
      <p:ext uri="{BB962C8B-B14F-4D97-AF65-F5344CB8AC3E}">
        <p14:creationId xmlns:p14="http://schemas.microsoft.com/office/powerpoint/2010/main" val="123895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434DE8B-D2F9-4F81-A6B3-6DF749EFD747}"/>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2B2DE8A3-065F-4C6B-BA72-1F1E189B92FF}"/>
              </a:ext>
            </a:extLst>
          </p:cNvPr>
          <p:cNvPicPr>
            <a:picLocks noGrp="1" noChangeAspect="1"/>
          </p:cNvPicPr>
          <p:nvPr>
            <p:ph idx="1"/>
          </p:nvPr>
        </p:nvPicPr>
        <p:blipFill rotWithShape="1">
          <a:blip r:embed="rId2"/>
          <a:srcRect l="5505" t="19239" r="31886" b="24006"/>
          <a:stretch/>
        </p:blipFill>
        <p:spPr>
          <a:xfrm>
            <a:off x="437322" y="30427"/>
            <a:ext cx="6162261" cy="3142143"/>
          </a:xfrm>
          <a:prstGeom prst="rect">
            <a:avLst/>
          </a:prstGeom>
        </p:spPr>
      </p:pic>
      <p:pic>
        <p:nvPicPr>
          <p:cNvPr id="5" name="Marcador de contenido 3">
            <a:extLst>
              <a:ext uri="{FF2B5EF4-FFF2-40B4-BE49-F238E27FC236}">
                <a16:creationId xmlns:a16="http://schemas.microsoft.com/office/drawing/2014/main" xmlns="" id="{6F112033-177E-411D-BBD6-31724BE50AA4}"/>
              </a:ext>
            </a:extLst>
          </p:cNvPr>
          <p:cNvPicPr>
            <a:picLocks noChangeAspect="1"/>
          </p:cNvPicPr>
          <p:nvPr/>
        </p:nvPicPr>
        <p:blipFill rotWithShape="1">
          <a:blip r:embed="rId3"/>
          <a:srcRect l="4989" t="17587" r="30749" b="13169"/>
          <a:stretch/>
        </p:blipFill>
        <p:spPr bwMode="auto">
          <a:xfrm>
            <a:off x="405516" y="3202997"/>
            <a:ext cx="6225872" cy="377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6" name="Marcador de contenido 3">
            <a:extLst>
              <a:ext uri="{FF2B5EF4-FFF2-40B4-BE49-F238E27FC236}">
                <a16:creationId xmlns:a16="http://schemas.microsoft.com/office/drawing/2014/main" xmlns="" id="{0D7E559E-E52C-4A04-9EBE-E94C8FD00221}"/>
              </a:ext>
            </a:extLst>
          </p:cNvPr>
          <p:cNvPicPr>
            <a:picLocks noChangeAspect="1"/>
          </p:cNvPicPr>
          <p:nvPr/>
        </p:nvPicPr>
        <p:blipFill rotWithShape="1">
          <a:blip r:embed="rId3"/>
          <a:srcRect l="4989" t="17587" r="31077" b="51748"/>
          <a:stretch/>
        </p:blipFill>
        <p:spPr bwMode="auto">
          <a:xfrm>
            <a:off x="349857" y="1184745"/>
            <a:ext cx="10698054" cy="288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7" name="Elipse 6">
            <a:extLst>
              <a:ext uri="{FF2B5EF4-FFF2-40B4-BE49-F238E27FC236}">
                <a16:creationId xmlns:a16="http://schemas.microsoft.com/office/drawing/2014/main" xmlns="" id="{02F61BEC-E7EE-4688-9525-80AF1E8C7A4C}"/>
              </a:ext>
            </a:extLst>
          </p:cNvPr>
          <p:cNvSpPr/>
          <p:nvPr/>
        </p:nvSpPr>
        <p:spPr>
          <a:xfrm>
            <a:off x="1077244" y="4101496"/>
            <a:ext cx="1643743" cy="177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800" b="1" dirty="0"/>
              <a:t>3</a:t>
            </a:r>
            <a:endParaRPr lang="es-MX" sz="8800" b="1" dirty="0"/>
          </a:p>
        </p:txBody>
      </p:sp>
      <p:sp>
        <p:nvSpPr>
          <p:cNvPr id="9" name="Explosión: 14 puntos 8">
            <a:extLst>
              <a:ext uri="{FF2B5EF4-FFF2-40B4-BE49-F238E27FC236}">
                <a16:creationId xmlns:a16="http://schemas.microsoft.com/office/drawing/2014/main" xmlns="" id="{868AEC9A-886D-4AA0-A569-A5127EDAAB4F}"/>
              </a:ext>
            </a:extLst>
          </p:cNvPr>
          <p:cNvSpPr/>
          <p:nvPr/>
        </p:nvSpPr>
        <p:spPr>
          <a:xfrm>
            <a:off x="3720407" y="1600200"/>
            <a:ext cx="8342185" cy="487943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ES" sz="2400" b="1" dirty="0"/>
              <a:t>No estableció los mecanismos gubernamentales inter sectoriales para su implementación </a:t>
            </a:r>
            <a:endParaRPr lang="es-MX" sz="2400" b="1" dirty="0"/>
          </a:p>
          <a:p>
            <a:pPr algn="ctr"/>
            <a:endParaRPr lang="es-MX" b="1" dirty="0"/>
          </a:p>
        </p:txBody>
      </p:sp>
    </p:spTree>
    <p:extLst>
      <p:ext uri="{BB962C8B-B14F-4D97-AF65-F5344CB8AC3E}">
        <p14:creationId xmlns:p14="http://schemas.microsoft.com/office/powerpoint/2010/main" val="53745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rcRect l="32985" t="27033" r="33871" b="10231"/>
          <a:stretch/>
        </p:blipFill>
        <p:spPr bwMode="auto">
          <a:xfrm>
            <a:off x="231251" y="378820"/>
            <a:ext cx="5084618" cy="5407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ipse 5">
            <a:extLst>
              <a:ext uri="{FF2B5EF4-FFF2-40B4-BE49-F238E27FC236}">
                <a16:creationId xmlns:a16="http://schemas.microsoft.com/office/drawing/2014/main" xmlns="" id="{2FAF7070-9837-4E32-A396-2F0BD57B4A98}"/>
              </a:ext>
            </a:extLst>
          </p:cNvPr>
          <p:cNvSpPr/>
          <p:nvPr/>
        </p:nvSpPr>
        <p:spPr>
          <a:xfrm>
            <a:off x="7049419" y="277585"/>
            <a:ext cx="1643743" cy="177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800" b="1" dirty="0"/>
              <a:t>4</a:t>
            </a:r>
            <a:endParaRPr lang="es-MX" sz="8800" b="1" dirty="0"/>
          </a:p>
        </p:txBody>
      </p:sp>
      <p:sp>
        <p:nvSpPr>
          <p:cNvPr id="5" name="Título 1">
            <a:extLst>
              <a:ext uri="{FF2B5EF4-FFF2-40B4-BE49-F238E27FC236}">
                <a16:creationId xmlns:a16="http://schemas.microsoft.com/office/drawing/2014/main" xmlns="" id="{FB245267-8700-4DFC-B083-1B219A2AE6C0}"/>
              </a:ext>
            </a:extLst>
          </p:cNvPr>
          <p:cNvSpPr>
            <a:spLocks noGrp="1"/>
          </p:cNvSpPr>
          <p:nvPr>
            <p:ph type="title"/>
          </p:nvPr>
        </p:nvSpPr>
        <p:spPr>
          <a:xfrm>
            <a:off x="5579070" y="4354286"/>
            <a:ext cx="6501422" cy="1600200"/>
          </a:xfrm>
        </p:spPr>
        <p:txBody>
          <a:bodyPr/>
          <a:lstStyle/>
          <a:p>
            <a:r>
              <a:rPr lang="es-ES" dirty="0"/>
              <a:t>Abordaje de un problema complejo:</a:t>
            </a:r>
            <a:br>
              <a:rPr lang="es-ES" dirty="0"/>
            </a:br>
            <a:r>
              <a:rPr lang="es-ES" dirty="0"/>
              <a:t>acción sobre determinantes de la salud</a:t>
            </a:r>
            <a:endParaRPr lang="es-MX" dirty="0"/>
          </a:p>
        </p:txBody>
      </p:sp>
    </p:spTree>
    <p:extLst>
      <p:ext uri="{BB962C8B-B14F-4D97-AF65-F5344CB8AC3E}">
        <p14:creationId xmlns:p14="http://schemas.microsoft.com/office/powerpoint/2010/main" val="230266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GB"/>
          </a:p>
        </p:txBody>
      </p:sp>
      <p:pic>
        <p:nvPicPr>
          <p:cNvPr id="205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rcRect l="20671" t="12001" r="23370" b="5431"/>
          <a:stretch/>
        </p:blipFill>
        <p:spPr bwMode="auto">
          <a:xfrm>
            <a:off x="609600" y="0"/>
            <a:ext cx="8575964" cy="6700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Elipse"/>
          <p:cNvSpPr/>
          <p:nvPr/>
        </p:nvSpPr>
        <p:spPr>
          <a:xfrm>
            <a:off x="2865121" y="1768333"/>
            <a:ext cx="5781674" cy="9144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rgbClr val="FF0000"/>
                </a:solidFill>
              </a:rPr>
              <a:t>Desequilibrio energético</a:t>
            </a:r>
          </a:p>
        </p:txBody>
      </p:sp>
      <p:sp>
        <p:nvSpPr>
          <p:cNvPr id="4" name="3 Triángulo isósceles"/>
          <p:cNvSpPr/>
          <p:nvPr/>
        </p:nvSpPr>
        <p:spPr>
          <a:xfrm>
            <a:off x="2621281" y="2850867"/>
            <a:ext cx="5472544" cy="3849832"/>
          </a:xfrm>
          <a:prstGeom prst="triangle">
            <a:avLst>
              <a:gd name="adj" fmla="val 50664"/>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solidFill>
                <a:srgbClr val="FF0000"/>
              </a:solidFill>
            </a:endParaRPr>
          </a:p>
          <a:p>
            <a:pPr algn="ctr"/>
            <a:endParaRPr lang="en-GB" sz="2800" b="1" dirty="0">
              <a:solidFill>
                <a:srgbClr val="FF0000"/>
              </a:solidFill>
            </a:endParaRPr>
          </a:p>
          <a:p>
            <a:pPr algn="ctr"/>
            <a:r>
              <a:rPr lang="en-GB" sz="2800" b="1" dirty="0" err="1">
                <a:solidFill>
                  <a:srgbClr val="FF0000"/>
                </a:solidFill>
              </a:rPr>
              <a:t>Determinantes</a:t>
            </a:r>
            <a:endParaRPr lang="en-GB" sz="2800" b="1" dirty="0">
              <a:solidFill>
                <a:srgbClr val="FF0000"/>
              </a:solidFill>
            </a:endParaRPr>
          </a:p>
        </p:txBody>
      </p:sp>
    </p:spTree>
    <p:extLst>
      <p:ext uri="{BB962C8B-B14F-4D97-AF65-F5344CB8AC3E}">
        <p14:creationId xmlns:p14="http://schemas.microsoft.com/office/powerpoint/2010/main" val="357843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GB"/>
          </a:p>
        </p:txBody>
      </p:sp>
      <p:pic>
        <p:nvPicPr>
          <p:cNvPr id="205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rcRect l="20671" t="12001" r="23370" b="5431"/>
          <a:stretch/>
        </p:blipFill>
        <p:spPr bwMode="auto">
          <a:xfrm>
            <a:off x="1808018" y="-174171"/>
            <a:ext cx="8575964" cy="6700699"/>
          </a:xfrm>
          <a:prstGeom prst="rect">
            <a:avLst/>
          </a:prstGeom>
          <a:solidFill>
            <a:schemeClr val="accent1"/>
          </a:solidFill>
          <a:ln>
            <a:noFill/>
          </a:ln>
          <a:extLst/>
        </p:spPr>
      </p:pic>
      <p:sp>
        <p:nvSpPr>
          <p:cNvPr id="4" name="3 Rectángulo redondeado"/>
          <p:cNvSpPr/>
          <p:nvPr/>
        </p:nvSpPr>
        <p:spPr>
          <a:xfrm>
            <a:off x="3403875" y="5614038"/>
            <a:ext cx="2709081" cy="914400"/>
          </a:xfrm>
          <a:prstGeom prst="roundRect">
            <a:avLst/>
          </a:prstGeom>
          <a:solidFill>
            <a:srgbClr val="FFFF00">
              <a:alpha val="55000"/>
            </a:srgbClr>
          </a:solid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rPr>
              <a:t>Cambios tecnológicos en la producción y procesamiento de alimentos </a:t>
            </a:r>
          </a:p>
        </p:txBody>
      </p:sp>
      <p:sp>
        <p:nvSpPr>
          <p:cNvPr id="5" name="4 Rectángulo redondeado"/>
          <p:cNvSpPr/>
          <p:nvPr/>
        </p:nvSpPr>
        <p:spPr>
          <a:xfrm>
            <a:off x="4013711" y="4620987"/>
            <a:ext cx="2709081" cy="914400"/>
          </a:xfrm>
          <a:prstGeom prst="roundRect">
            <a:avLst/>
          </a:prstGeom>
          <a:solidFill>
            <a:srgbClr val="FFFF00">
              <a:alpha val="54000"/>
            </a:srgbClr>
          </a:solid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rPr>
              <a:t>Disminución de precio de alimentos densos en energía, de bajo valor nutricio y de bebidas azucaradas </a:t>
            </a:r>
          </a:p>
        </p:txBody>
      </p:sp>
      <p:sp>
        <p:nvSpPr>
          <p:cNvPr id="6" name="5 Rectángulo redondeado"/>
          <p:cNvSpPr/>
          <p:nvPr/>
        </p:nvSpPr>
        <p:spPr>
          <a:xfrm>
            <a:off x="6820154" y="4321900"/>
            <a:ext cx="2709083" cy="914400"/>
          </a:xfrm>
          <a:prstGeom prst="roundRect">
            <a:avLst/>
          </a:prstGeom>
          <a:solidFill>
            <a:srgbClr val="FFFF00">
              <a:alpha val="53000"/>
            </a:srgbClr>
          </a:solid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Mercadeo masivo de productos procesados</a:t>
            </a:r>
          </a:p>
        </p:txBody>
      </p:sp>
      <p:sp>
        <p:nvSpPr>
          <p:cNvPr id="9" name="1 Explosión 2">
            <a:extLst>
              <a:ext uri="{FF2B5EF4-FFF2-40B4-BE49-F238E27FC236}">
                <a16:creationId xmlns:a16="http://schemas.microsoft.com/office/drawing/2014/main" xmlns="" id="{EA5465C1-E467-458A-AE0F-D7ABAF92D93C}"/>
              </a:ext>
            </a:extLst>
          </p:cNvPr>
          <p:cNvSpPr/>
          <p:nvPr/>
        </p:nvSpPr>
        <p:spPr>
          <a:xfrm>
            <a:off x="3831293" y="4493353"/>
            <a:ext cx="2512808" cy="1012372"/>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1"/>
                </a:solidFill>
              </a:rPr>
              <a:t>Política</a:t>
            </a:r>
            <a:r>
              <a:rPr lang="en-GB" sz="2000" b="1" dirty="0">
                <a:solidFill>
                  <a:schemeClr val="bg1"/>
                </a:solidFill>
              </a:rPr>
              <a:t> fiscal</a:t>
            </a:r>
          </a:p>
        </p:txBody>
      </p:sp>
      <p:sp>
        <p:nvSpPr>
          <p:cNvPr id="10" name="1 Explosión 2">
            <a:extLst>
              <a:ext uri="{FF2B5EF4-FFF2-40B4-BE49-F238E27FC236}">
                <a16:creationId xmlns:a16="http://schemas.microsoft.com/office/drawing/2014/main" xmlns="" id="{7C23A335-8467-49AD-9F90-A003BB143243}"/>
              </a:ext>
            </a:extLst>
          </p:cNvPr>
          <p:cNvSpPr/>
          <p:nvPr/>
        </p:nvSpPr>
        <p:spPr>
          <a:xfrm>
            <a:off x="6954636" y="4127862"/>
            <a:ext cx="3434080" cy="1019039"/>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Control </a:t>
            </a:r>
            <a:r>
              <a:rPr lang="en-GB" sz="2000" b="1" dirty="0" err="1">
                <a:solidFill>
                  <a:schemeClr val="bg1"/>
                </a:solidFill>
              </a:rPr>
              <a:t>publicidad</a:t>
            </a:r>
            <a:endParaRPr lang="en-GB" sz="2000" b="1" dirty="0">
              <a:solidFill>
                <a:schemeClr val="bg1"/>
              </a:solidFill>
            </a:endParaRPr>
          </a:p>
        </p:txBody>
      </p:sp>
      <p:sp>
        <p:nvSpPr>
          <p:cNvPr id="11" name="5 Rectángulo redondeado">
            <a:extLst>
              <a:ext uri="{FF2B5EF4-FFF2-40B4-BE49-F238E27FC236}">
                <a16:creationId xmlns:a16="http://schemas.microsoft.com/office/drawing/2014/main" xmlns="" id="{C07F0377-C03D-4142-9D84-65E78CB28869}"/>
              </a:ext>
            </a:extLst>
          </p:cNvPr>
          <p:cNvSpPr/>
          <p:nvPr/>
        </p:nvSpPr>
        <p:spPr>
          <a:xfrm>
            <a:off x="4533892" y="3470640"/>
            <a:ext cx="2709083" cy="914400"/>
          </a:xfrm>
          <a:prstGeom prst="roundRect">
            <a:avLst/>
          </a:prstGeom>
          <a:solidFill>
            <a:srgbClr val="FFFF00">
              <a:alpha val="53000"/>
            </a:srgbClr>
          </a:solid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Perdida cultura alimentaria tradicional</a:t>
            </a:r>
          </a:p>
        </p:txBody>
      </p:sp>
      <p:sp>
        <p:nvSpPr>
          <p:cNvPr id="12" name="1 Explosión 2">
            <a:extLst>
              <a:ext uri="{FF2B5EF4-FFF2-40B4-BE49-F238E27FC236}">
                <a16:creationId xmlns:a16="http://schemas.microsoft.com/office/drawing/2014/main" xmlns="" id="{07779EAE-CD16-4490-B1E8-97BFEADDA262}"/>
              </a:ext>
            </a:extLst>
          </p:cNvPr>
          <p:cNvSpPr/>
          <p:nvPr/>
        </p:nvSpPr>
        <p:spPr>
          <a:xfrm>
            <a:off x="5508171" y="2852058"/>
            <a:ext cx="4572000" cy="1532982"/>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Mas </a:t>
            </a:r>
            <a:r>
              <a:rPr lang="en-GB" sz="2000" b="1" dirty="0" err="1">
                <a:solidFill>
                  <a:schemeClr val="bg1"/>
                </a:solidFill>
              </a:rPr>
              <a:t>educación</a:t>
            </a:r>
            <a:r>
              <a:rPr lang="en-GB" sz="2000" b="1" dirty="0">
                <a:solidFill>
                  <a:schemeClr val="bg1"/>
                </a:solidFill>
              </a:rPr>
              <a:t> e </a:t>
            </a:r>
            <a:r>
              <a:rPr lang="en-GB" sz="2000" b="1" dirty="0" err="1">
                <a:solidFill>
                  <a:schemeClr val="bg1"/>
                </a:solidFill>
              </a:rPr>
              <a:t>información</a:t>
            </a:r>
            <a:r>
              <a:rPr lang="en-GB" sz="2000" b="1" dirty="0">
                <a:solidFill>
                  <a:schemeClr val="bg1"/>
                </a:solidFill>
              </a:rPr>
              <a:t> </a:t>
            </a:r>
            <a:r>
              <a:rPr lang="en-GB" sz="2000" b="1" dirty="0" err="1">
                <a:solidFill>
                  <a:schemeClr val="bg1"/>
                </a:solidFill>
              </a:rPr>
              <a:t>alimentaria</a:t>
            </a:r>
            <a:endParaRPr lang="en-GB" sz="2000" b="1" dirty="0">
              <a:solidFill>
                <a:schemeClr val="bg1"/>
              </a:solidFill>
            </a:endParaRPr>
          </a:p>
        </p:txBody>
      </p:sp>
    </p:spTree>
    <p:extLst>
      <p:ext uri="{BB962C8B-B14F-4D97-AF65-F5344CB8AC3E}">
        <p14:creationId xmlns:p14="http://schemas.microsoft.com/office/powerpoint/2010/main" val="296471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p:txBody>
          <a:bodyPr/>
          <a:lstStyle/>
          <a:p>
            <a:pPr eaLnBrk="1" hangingPunct="1"/>
            <a:endParaRPr lang="es-PE" altLang="es-PE"/>
          </a:p>
        </p:txBody>
      </p:sp>
      <p:sp>
        <p:nvSpPr>
          <p:cNvPr id="61443" name="Rectangle 3"/>
          <p:cNvSpPr>
            <a:spLocks noGrp="1" noChangeArrowheads="1"/>
          </p:cNvSpPr>
          <p:nvPr>
            <p:ph type="body" idx="4294967295"/>
          </p:nvPr>
        </p:nvSpPr>
        <p:spPr/>
        <p:txBody>
          <a:bodyPr/>
          <a:lstStyle/>
          <a:p>
            <a:pPr eaLnBrk="1" hangingPunct="1"/>
            <a:endParaRPr lang="es-PE" altLang="es-PE"/>
          </a:p>
        </p:txBody>
      </p:sp>
      <p:pic>
        <p:nvPicPr>
          <p:cNvPr id="61444" name="Picture 4" descr="AHOGAD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1125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5623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2 Imagen" descr="Dibujo.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7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770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F5AD08D3-321E-4EE5-807B-AED23697BCF5}"/>
              </a:ext>
            </a:extLst>
          </p:cNvPr>
          <p:cNvSpPr>
            <a:spLocks noGrp="1"/>
          </p:cNvSpPr>
          <p:nvPr>
            <p:ph idx="1"/>
          </p:nvPr>
        </p:nvSpPr>
        <p:spPr>
          <a:xfrm>
            <a:off x="838200" y="379596"/>
            <a:ext cx="10515600" cy="5978673"/>
          </a:xfrm>
        </p:spPr>
        <p:txBody>
          <a:bodyPr>
            <a:normAutofit/>
          </a:bodyPr>
          <a:lstStyle/>
          <a:p>
            <a:pPr marL="0" lvl="0" indent="0">
              <a:buNone/>
            </a:pPr>
            <a:r>
              <a:rPr lang="es-MX" dirty="0"/>
              <a:t>Entre 2000 y 2015 disminuyo el riesgo de muerte prematura por ECV, sin embargo, el riesgo de muerte prematura entre 30 y 70 años por las 4 principales ENT es grande entre países.</a:t>
            </a:r>
          </a:p>
          <a:p>
            <a:pPr lvl="0"/>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p:txBody>
      </p:sp>
      <p:pic>
        <p:nvPicPr>
          <p:cNvPr id="4" name="Marcador de contenido 3">
            <a:extLst>
              <a:ext uri="{FF2B5EF4-FFF2-40B4-BE49-F238E27FC236}">
                <a16:creationId xmlns:a16="http://schemas.microsoft.com/office/drawing/2014/main" xmlns="" id="{0F780AAF-C4D7-41B7-89C2-305DA2B2D6EB}"/>
              </a:ext>
            </a:extLst>
          </p:cNvPr>
          <p:cNvPicPr>
            <a:picLocks noChangeAspect="1"/>
          </p:cNvPicPr>
          <p:nvPr/>
        </p:nvPicPr>
        <p:blipFill rotWithShape="1">
          <a:blip r:embed="rId2"/>
          <a:srcRect l="13413" t="23531" r="14996" b="29679"/>
          <a:stretch/>
        </p:blipFill>
        <p:spPr>
          <a:xfrm>
            <a:off x="1329040" y="1564509"/>
            <a:ext cx="10454688" cy="5149803"/>
          </a:xfrm>
          <a:prstGeom prst="rect">
            <a:avLst/>
          </a:prstGeom>
        </p:spPr>
      </p:pic>
    </p:spTree>
    <p:extLst>
      <p:ext uri="{BB962C8B-B14F-4D97-AF65-F5344CB8AC3E}">
        <p14:creationId xmlns:p14="http://schemas.microsoft.com/office/powerpoint/2010/main" val="15847387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p:txBody>
          <a:bodyPr/>
          <a:lstStyle/>
          <a:p>
            <a:pPr eaLnBrk="1" hangingPunct="1"/>
            <a:endParaRPr lang="es-PE" altLang="es-PE"/>
          </a:p>
        </p:txBody>
      </p:sp>
      <p:sp>
        <p:nvSpPr>
          <p:cNvPr id="63491" name="Rectangle 3"/>
          <p:cNvSpPr>
            <a:spLocks noGrp="1" noChangeArrowheads="1"/>
          </p:cNvSpPr>
          <p:nvPr>
            <p:ph type="body" idx="4294967295"/>
          </p:nvPr>
        </p:nvSpPr>
        <p:spPr/>
        <p:txBody>
          <a:bodyPr/>
          <a:lstStyle/>
          <a:p>
            <a:pPr eaLnBrk="1" hangingPunct="1"/>
            <a:endParaRPr lang="es-PE" altLang="es-PE"/>
          </a:p>
        </p:txBody>
      </p:sp>
      <p:pic>
        <p:nvPicPr>
          <p:cNvPr id="63492" name="Picture 4" descr="AHOGAD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62013"/>
            <a:ext cx="91440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Oval 7"/>
          <p:cNvSpPr>
            <a:spLocks noChangeArrowheads="1"/>
          </p:cNvSpPr>
          <p:nvPr/>
        </p:nvSpPr>
        <p:spPr bwMode="auto">
          <a:xfrm>
            <a:off x="1524000" y="990600"/>
            <a:ext cx="3962400" cy="3124200"/>
          </a:xfrm>
          <a:prstGeom prst="ellipse">
            <a:avLst/>
          </a:prstGeom>
          <a:solidFill>
            <a:srgbClr val="FFCC00">
              <a:alpha val="72940"/>
            </a:srgbClr>
          </a:solidFill>
          <a:ln w="5715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s-ES_tradnl" altLang="es-PE" sz="1800" dirty="0"/>
          </a:p>
          <a:p>
            <a:pPr algn="ctr" eaLnBrk="1" hangingPunct="1">
              <a:lnSpc>
                <a:spcPct val="90000"/>
              </a:lnSpc>
              <a:buNone/>
            </a:pPr>
            <a:r>
              <a:rPr lang="pt-BR" altLang="es-PE" sz="1800" dirty="0">
                <a:solidFill>
                  <a:schemeClr val="bg1"/>
                </a:solidFill>
                <a:cs typeface="Times New Roman" pitchFamily="18" charset="0"/>
              </a:rPr>
              <a:t>“</a:t>
            </a:r>
            <a:r>
              <a:rPr lang="pt-BR" altLang="es-PE" sz="2400" b="1" dirty="0" err="1">
                <a:solidFill>
                  <a:schemeClr val="bg1"/>
                </a:solidFill>
                <a:cs typeface="Times New Roman" pitchFamily="18" charset="0"/>
              </a:rPr>
              <a:t>las</a:t>
            </a:r>
            <a:r>
              <a:rPr lang="pt-BR" altLang="es-PE" sz="2400" b="1" dirty="0">
                <a:solidFill>
                  <a:schemeClr val="bg1"/>
                </a:solidFill>
                <a:cs typeface="Times New Roman" pitchFamily="18" charset="0"/>
              </a:rPr>
              <a:t> características </a:t>
            </a:r>
            <a:r>
              <a:rPr lang="pt-BR" altLang="es-PE" sz="2400" b="1" dirty="0" err="1">
                <a:solidFill>
                  <a:schemeClr val="bg1"/>
                </a:solidFill>
                <a:cs typeface="Times New Roman" pitchFamily="18" charset="0"/>
              </a:rPr>
              <a:t>sociales</a:t>
            </a:r>
            <a:r>
              <a:rPr lang="pt-BR" altLang="es-PE" sz="2400" b="1" dirty="0">
                <a:solidFill>
                  <a:schemeClr val="bg1"/>
                </a:solidFill>
                <a:cs typeface="Times New Roman" pitchFamily="18" charset="0"/>
              </a:rPr>
              <a:t> </a:t>
            </a:r>
          </a:p>
          <a:p>
            <a:pPr algn="ctr" eaLnBrk="1" hangingPunct="1">
              <a:lnSpc>
                <a:spcPct val="90000"/>
              </a:lnSpc>
              <a:buNone/>
            </a:pPr>
            <a:r>
              <a:rPr lang="pt-BR" altLang="es-PE" sz="2400" b="1" dirty="0">
                <a:solidFill>
                  <a:schemeClr val="bg1"/>
                </a:solidFill>
                <a:cs typeface="Times New Roman" pitchFamily="18" charset="0"/>
              </a:rPr>
              <a:t>dentro de </a:t>
            </a:r>
            <a:r>
              <a:rPr lang="pt-BR" altLang="es-PE" sz="2400" b="1" dirty="0" err="1">
                <a:solidFill>
                  <a:schemeClr val="bg1"/>
                </a:solidFill>
                <a:cs typeface="Times New Roman" pitchFamily="18" charset="0"/>
              </a:rPr>
              <a:t>las</a:t>
            </a:r>
            <a:r>
              <a:rPr lang="pt-BR" altLang="es-PE" sz="2400" b="1" dirty="0">
                <a:solidFill>
                  <a:schemeClr val="bg1"/>
                </a:solidFill>
                <a:cs typeface="Times New Roman" pitchFamily="18" charset="0"/>
              </a:rPr>
              <a:t> </a:t>
            </a:r>
            <a:r>
              <a:rPr lang="pt-BR" altLang="es-PE" sz="2400" b="1" dirty="0" err="1">
                <a:solidFill>
                  <a:schemeClr val="bg1"/>
                </a:solidFill>
                <a:cs typeface="Times New Roman" pitchFamily="18" charset="0"/>
              </a:rPr>
              <a:t>cuales</a:t>
            </a:r>
            <a:endParaRPr lang="pt-BR" altLang="es-PE" sz="2400" b="1" dirty="0">
              <a:solidFill>
                <a:schemeClr val="bg1"/>
              </a:solidFill>
              <a:cs typeface="Times New Roman" pitchFamily="18" charset="0"/>
            </a:endParaRPr>
          </a:p>
          <a:p>
            <a:pPr algn="ctr" eaLnBrk="1" hangingPunct="1">
              <a:lnSpc>
                <a:spcPct val="90000"/>
              </a:lnSpc>
              <a:buNone/>
            </a:pPr>
            <a:r>
              <a:rPr lang="pt-BR" altLang="es-PE" sz="2400" b="1" dirty="0">
                <a:solidFill>
                  <a:schemeClr val="bg1"/>
                </a:solidFill>
                <a:cs typeface="Times New Roman" pitchFamily="18" charset="0"/>
              </a:rPr>
              <a:t> la vida </a:t>
            </a:r>
            <a:r>
              <a:rPr lang="pt-BR" altLang="es-PE" sz="2400" b="1" dirty="0" err="1">
                <a:solidFill>
                  <a:schemeClr val="bg1"/>
                </a:solidFill>
                <a:cs typeface="Times New Roman" pitchFamily="18" charset="0"/>
              </a:rPr>
              <a:t>transcurre</a:t>
            </a:r>
            <a:r>
              <a:rPr lang="pt-BR" altLang="es-PE" sz="2400" b="1" dirty="0">
                <a:solidFill>
                  <a:schemeClr val="bg1"/>
                </a:solidFill>
                <a:cs typeface="Times New Roman" pitchFamily="18" charset="0"/>
              </a:rPr>
              <a:t>” </a:t>
            </a:r>
            <a:r>
              <a:rPr lang="pt-BR" altLang="es-PE" sz="1100" b="1" dirty="0">
                <a:solidFill>
                  <a:schemeClr val="bg1"/>
                </a:solidFill>
                <a:cs typeface="Times New Roman" pitchFamily="18" charset="0"/>
              </a:rPr>
              <a:t>(Tarlov,1996)</a:t>
            </a:r>
            <a:endParaRPr lang="pt-BR" altLang="es-PE" sz="1100" b="1" dirty="0">
              <a:solidFill>
                <a:schemeClr val="bg1"/>
              </a:solidFill>
            </a:endParaRPr>
          </a:p>
        </p:txBody>
      </p:sp>
    </p:spTree>
    <p:extLst>
      <p:ext uri="{BB962C8B-B14F-4D97-AF65-F5344CB8AC3E}">
        <p14:creationId xmlns:p14="http://schemas.microsoft.com/office/powerpoint/2010/main" val="2371333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linds(horizontal)">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endParaRPr lang="es-PE" altLang="es-PE"/>
          </a:p>
        </p:txBody>
      </p:sp>
      <p:sp>
        <p:nvSpPr>
          <p:cNvPr id="64515" name="Rectangle 3"/>
          <p:cNvSpPr>
            <a:spLocks noGrp="1" noChangeArrowheads="1"/>
          </p:cNvSpPr>
          <p:nvPr>
            <p:ph type="body" idx="1"/>
          </p:nvPr>
        </p:nvSpPr>
        <p:spPr/>
        <p:txBody>
          <a:bodyPr/>
          <a:lstStyle/>
          <a:p>
            <a:pPr eaLnBrk="1" hangingPunct="1"/>
            <a:endParaRPr lang="es-PE" altLang="es-PE"/>
          </a:p>
        </p:txBody>
      </p:sp>
      <p:pic>
        <p:nvPicPr>
          <p:cNvPr id="64516" name="Picture 4" descr="AHOGAD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62013"/>
            <a:ext cx="91440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5"/>
          <p:cNvSpPr>
            <a:spLocks noChangeArrowheads="1"/>
          </p:cNvSpPr>
          <p:nvPr/>
        </p:nvSpPr>
        <p:spPr bwMode="auto">
          <a:xfrm>
            <a:off x="1524000" y="990600"/>
            <a:ext cx="3733800" cy="4114800"/>
          </a:xfrm>
          <a:prstGeom prst="ellipse">
            <a:avLst/>
          </a:prstGeom>
          <a:solidFill>
            <a:srgbClr val="FF6600">
              <a:alpha val="67842"/>
            </a:srgbClr>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s-MX" altLang="es-PE" sz="1800" b="1">
                <a:solidFill>
                  <a:schemeClr val="bg1"/>
                </a:solidFill>
              </a:rPr>
              <a:t>Determinantes sociales </a:t>
            </a:r>
          </a:p>
          <a:p>
            <a:pPr algn="ctr" eaLnBrk="1" hangingPunct="1">
              <a:spcBef>
                <a:spcPct val="0"/>
              </a:spcBef>
              <a:buFontTx/>
              <a:buNone/>
            </a:pPr>
            <a:r>
              <a:rPr lang="es-MX" altLang="es-PE" sz="1800" b="1">
                <a:solidFill>
                  <a:schemeClr val="bg1"/>
                </a:solidFill>
              </a:rPr>
              <a:t>de la salud</a:t>
            </a:r>
          </a:p>
          <a:p>
            <a:pPr algn="ctr" eaLnBrk="1" hangingPunct="1">
              <a:spcBef>
                <a:spcPct val="0"/>
              </a:spcBef>
              <a:buFontTx/>
              <a:buNone/>
            </a:pPr>
            <a:endParaRPr lang="es-ES" altLang="es-PE" sz="1800" b="1">
              <a:solidFill>
                <a:schemeClr val="bg1"/>
              </a:solidFill>
            </a:endParaRPr>
          </a:p>
        </p:txBody>
      </p:sp>
      <p:sp>
        <p:nvSpPr>
          <p:cNvPr id="7174" name="Rectangle 2"/>
          <p:cNvSpPr txBox="1">
            <a:spLocks noChangeArrowheads="1"/>
          </p:cNvSpPr>
          <p:nvPr/>
        </p:nvSpPr>
        <p:spPr bwMode="auto">
          <a:xfrm>
            <a:off x="1981200" y="86995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None/>
            </a:pPr>
            <a:r>
              <a:rPr lang="pt-BR" altLang="es-PE" dirty="0">
                <a:solidFill>
                  <a:schemeClr val="bg1"/>
                </a:solidFill>
              </a:rPr>
              <a:t> </a:t>
            </a:r>
          </a:p>
          <a:p>
            <a:pPr eaLnBrk="1" hangingPunct="1">
              <a:lnSpc>
                <a:spcPct val="90000"/>
              </a:lnSpc>
            </a:pPr>
            <a:endParaRPr lang="pt-BR" altLang="es-PE" sz="2400" dirty="0">
              <a:solidFill>
                <a:schemeClr val="bg1"/>
              </a:solidFill>
            </a:endParaRPr>
          </a:p>
        </p:txBody>
      </p:sp>
    </p:spTree>
    <p:extLst>
      <p:ext uri="{BB962C8B-B14F-4D97-AF65-F5344CB8AC3E}">
        <p14:creationId xmlns:p14="http://schemas.microsoft.com/office/powerpoint/2010/main" val="5345220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endParaRPr lang="es-PE" altLang="es-PE" dirty="0"/>
          </a:p>
        </p:txBody>
      </p:sp>
      <p:sp>
        <p:nvSpPr>
          <p:cNvPr id="64515" name="Rectangle 3"/>
          <p:cNvSpPr>
            <a:spLocks noGrp="1" noChangeArrowheads="1"/>
          </p:cNvSpPr>
          <p:nvPr>
            <p:ph type="body" idx="1"/>
          </p:nvPr>
        </p:nvSpPr>
        <p:spPr/>
        <p:txBody>
          <a:bodyPr/>
          <a:lstStyle/>
          <a:p>
            <a:pPr eaLnBrk="1" hangingPunct="1"/>
            <a:endParaRPr lang="es-PE" altLang="es-PE"/>
          </a:p>
        </p:txBody>
      </p:sp>
      <p:pic>
        <p:nvPicPr>
          <p:cNvPr id="64516" name="Picture 4" descr="AHOGAD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024" y="979777"/>
            <a:ext cx="91440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5"/>
          <p:cNvSpPr>
            <a:spLocks noChangeArrowheads="1"/>
          </p:cNvSpPr>
          <p:nvPr/>
        </p:nvSpPr>
        <p:spPr bwMode="auto">
          <a:xfrm>
            <a:off x="1524000" y="990600"/>
            <a:ext cx="3733800" cy="4114800"/>
          </a:xfrm>
          <a:prstGeom prst="ellipse">
            <a:avLst/>
          </a:prstGeom>
          <a:solidFill>
            <a:srgbClr val="FF6600">
              <a:alpha val="67842"/>
            </a:srgbClr>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s-MX" altLang="es-PE" sz="1800" b="1">
                <a:solidFill>
                  <a:schemeClr val="bg1"/>
                </a:solidFill>
              </a:rPr>
              <a:t>Determinantes sociales </a:t>
            </a:r>
          </a:p>
          <a:p>
            <a:pPr algn="ctr" eaLnBrk="1" hangingPunct="1">
              <a:spcBef>
                <a:spcPct val="0"/>
              </a:spcBef>
              <a:buFontTx/>
              <a:buNone/>
            </a:pPr>
            <a:r>
              <a:rPr lang="es-MX" altLang="es-PE" sz="1800" b="1">
                <a:solidFill>
                  <a:schemeClr val="bg1"/>
                </a:solidFill>
              </a:rPr>
              <a:t>de la salud</a:t>
            </a:r>
          </a:p>
          <a:p>
            <a:pPr algn="ctr" eaLnBrk="1" hangingPunct="1">
              <a:spcBef>
                <a:spcPct val="0"/>
              </a:spcBef>
              <a:buFontTx/>
              <a:buNone/>
            </a:pPr>
            <a:endParaRPr lang="es-ES" altLang="es-PE" sz="1800" b="1">
              <a:solidFill>
                <a:schemeClr val="bg1"/>
              </a:solidFill>
            </a:endParaRPr>
          </a:p>
        </p:txBody>
      </p:sp>
      <p:sp>
        <p:nvSpPr>
          <p:cNvPr id="2" name="1 Flecha curvada hacia la izquierda"/>
          <p:cNvSpPr/>
          <p:nvPr/>
        </p:nvSpPr>
        <p:spPr>
          <a:xfrm rot="5400000">
            <a:off x="4945079" y="1925085"/>
            <a:ext cx="1228631" cy="3834387"/>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2 Flecha izquierda"/>
          <p:cNvSpPr/>
          <p:nvPr/>
        </p:nvSpPr>
        <p:spPr>
          <a:xfrm rot="14137361">
            <a:off x="8296465" y="3855918"/>
            <a:ext cx="2000944" cy="48463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utoShape 2" descr="Resultado de imagen para dibujo equipos de salu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Resultado de imagen para dibujo equipos de salud"/>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763" y="1806364"/>
            <a:ext cx="2469573" cy="1650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Elipse"/>
          <p:cNvSpPr/>
          <p:nvPr/>
        </p:nvSpPr>
        <p:spPr>
          <a:xfrm rot="1112370">
            <a:off x="1883722" y="1274251"/>
            <a:ext cx="8671572" cy="4103285"/>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E">
              <a:solidFill>
                <a:srgbClr val="FFFFFF"/>
              </a:solidFill>
            </a:endParaRPr>
          </a:p>
        </p:txBody>
      </p:sp>
      <p:sp>
        <p:nvSpPr>
          <p:cNvPr id="13" name="1 Explosión 2">
            <a:extLst>
              <a:ext uri="{FF2B5EF4-FFF2-40B4-BE49-F238E27FC236}">
                <a16:creationId xmlns:a16="http://schemas.microsoft.com/office/drawing/2014/main" xmlns="" id="{35FF2A51-9ACA-4161-B480-CDEE00548B0C}"/>
              </a:ext>
            </a:extLst>
          </p:cNvPr>
          <p:cNvSpPr/>
          <p:nvPr/>
        </p:nvSpPr>
        <p:spPr>
          <a:xfrm rot="212285">
            <a:off x="-561212" y="107969"/>
            <a:ext cx="8256305" cy="453257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200" dirty="0">
                <a:solidFill>
                  <a:schemeClr val="tx1"/>
                </a:solidFill>
              </a:rPr>
              <a:t>MALA ALIMENTACIÓN</a:t>
            </a:r>
          </a:p>
        </p:txBody>
      </p:sp>
    </p:spTree>
    <p:extLst>
      <p:ext uri="{BB962C8B-B14F-4D97-AF65-F5344CB8AC3E}">
        <p14:creationId xmlns:p14="http://schemas.microsoft.com/office/powerpoint/2010/main" val="28686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5200" y="1066801"/>
            <a:ext cx="787400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198814"/>
            <a:ext cx="31686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19 CuadroTexto"/>
          <p:cNvSpPr txBox="1">
            <a:spLocks noChangeArrowheads="1"/>
          </p:cNvSpPr>
          <p:nvPr/>
        </p:nvSpPr>
        <p:spPr bwMode="auto">
          <a:xfrm>
            <a:off x="1524000" y="190500"/>
            <a:ext cx="9220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s-PE" altLang="es-PE" sz="2300" b="1">
                <a:solidFill>
                  <a:srgbClr val="00CCFF"/>
                </a:solidFill>
              </a:rPr>
              <a:t>De los 20 riesgos y determinantes de muertes en el mundo, para el año 2010, 12 están relacionados con alimentación y nutrición</a:t>
            </a:r>
          </a:p>
        </p:txBody>
      </p:sp>
      <p:sp>
        <p:nvSpPr>
          <p:cNvPr id="84997" name="20 CuadroTexto"/>
          <p:cNvSpPr txBox="1">
            <a:spLocks noChangeArrowheads="1"/>
          </p:cNvSpPr>
          <p:nvPr/>
        </p:nvSpPr>
        <p:spPr bwMode="auto">
          <a:xfrm>
            <a:off x="1851026" y="6378576"/>
            <a:ext cx="407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PE" altLang="es-PE" sz="1400">
                <a:solidFill>
                  <a:schemeClr val="bg1"/>
                </a:solidFill>
              </a:rPr>
              <a:t>Fuente: The Lancet Vol 380, Dec 15/2012</a:t>
            </a:r>
          </a:p>
        </p:txBody>
      </p:sp>
      <p:sp>
        <p:nvSpPr>
          <p:cNvPr id="28" name="27 Flecha derecha"/>
          <p:cNvSpPr/>
          <p:nvPr/>
        </p:nvSpPr>
        <p:spPr>
          <a:xfrm>
            <a:off x="3384551" y="2060576"/>
            <a:ext cx="504825" cy="1444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30" name="29 Flecha derecha"/>
          <p:cNvSpPr/>
          <p:nvPr/>
        </p:nvSpPr>
        <p:spPr>
          <a:xfrm>
            <a:off x="3127376" y="2270126"/>
            <a:ext cx="504825" cy="1444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31" name="30 Flecha derecha"/>
          <p:cNvSpPr/>
          <p:nvPr/>
        </p:nvSpPr>
        <p:spPr>
          <a:xfrm>
            <a:off x="2762251" y="2519363"/>
            <a:ext cx="504825" cy="1444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32" name="31 Flecha derecha"/>
          <p:cNvSpPr/>
          <p:nvPr/>
        </p:nvSpPr>
        <p:spPr>
          <a:xfrm>
            <a:off x="3035301" y="2720976"/>
            <a:ext cx="504825"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33" name="32 Flecha derecha"/>
          <p:cNvSpPr/>
          <p:nvPr/>
        </p:nvSpPr>
        <p:spPr>
          <a:xfrm>
            <a:off x="3232151" y="3411539"/>
            <a:ext cx="504825"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34" name="33 Flecha derecha"/>
          <p:cNvSpPr/>
          <p:nvPr/>
        </p:nvSpPr>
        <p:spPr>
          <a:xfrm>
            <a:off x="2895600" y="3598863"/>
            <a:ext cx="503238" cy="1444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35" name="34 Flecha derecha"/>
          <p:cNvSpPr/>
          <p:nvPr/>
        </p:nvSpPr>
        <p:spPr>
          <a:xfrm>
            <a:off x="3502025" y="3848101"/>
            <a:ext cx="503238" cy="1444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36" name="35 Flecha derecha"/>
          <p:cNvSpPr/>
          <p:nvPr/>
        </p:nvSpPr>
        <p:spPr>
          <a:xfrm>
            <a:off x="2914651" y="4075113"/>
            <a:ext cx="504825" cy="1444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37" name="36 Flecha derecha"/>
          <p:cNvSpPr/>
          <p:nvPr/>
        </p:nvSpPr>
        <p:spPr>
          <a:xfrm>
            <a:off x="3124200" y="4283076"/>
            <a:ext cx="503238" cy="1444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38" name="37 Flecha derecha"/>
          <p:cNvSpPr/>
          <p:nvPr/>
        </p:nvSpPr>
        <p:spPr>
          <a:xfrm>
            <a:off x="2982914" y="4513263"/>
            <a:ext cx="503237" cy="1444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39" name="38 Flecha derecha"/>
          <p:cNvSpPr/>
          <p:nvPr/>
        </p:nvSpPr>
        <p:spPr>
          <a:xfrm>
            <a:off x="3087689" y="4743451"/>
            <a:ext cx="503237" cy="1444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40" name="39 Flecha derecha"/>
          <p:cNvSpPr/>
          <p:nvPr/>
        </p:nvSpPr>
        <p:spPr>
          <a:xfrm>
            <a:off x="2193925" y="4938713"/>
            <a:ext cx="503238" cy="1444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pic>
        <p:nvPicPr>
          <p:cNvPr id="85010" name="40 Imagen"/>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51800" y="6215063"/>
            <a:ext cx="2540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588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par>
                          <p:cTn id="32" fill="hold" nodeType="afterGroup">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par>
                          <p:cTn id="36" fill="hold" nodeType="afterGroup">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par>
                          <p:cTn id="40" fill="hold" nodeType="afterGroup">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childTnLst>
                          </p:cTn>
                        </p:par>
                        <p:par>
                          <p:cTn id="44" fill="hold" nodeType="afterGroup">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500"/>
                                        <p:tgtEl>
                                          <p:spTgt spid="39"/>
                                        </p:tgtEl>
                                      </p:cBhvr>
                                    </p:animEffect>
                                  </p:childTnLst>
                                </p:cTn>
                              </p:par>
                            </p:childTnLst>
                          </p:cTn>
                        </p:par>
                        <p:par>
                          <p:cTn id="48" fill="hold" nodeType="afterGroup">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Título"/>
          <p:cNvSpPr>
            <a:spLocks noGrp="1"/>
          </p:cNvSpPr>
          <p:nvPr>
            <p:ph type="title"/>
          </p:nvPr>
        </p:nvSpPr>
        <p:spPr/>
        <p:txBody>
          <a:bodyPr/>
          <a:lstStyle/>
          <a:p>
            <a:endParaRPr lang="es-PE" altLang="es-PE"/>
          </a:p>
        </p:txBody>
      </p:sp>
      <p:pic>
        <p:nvPicPr>
          <p:cNvPr id="66563" name="Picture 2" descr="image001"/>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995488" y="1905000"/>
            <a:ext cx="2862262" cy="3810000"/>
          </a:xfrm>
          <a:noFill/>
          <a:ln w="57150">
            <a:solidFill>
              <a:srgbClr val="66FF33"/>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image002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39001" y="1981200"/>
            <a:ext cx="2930525" cy="3733800"/>
          </a:xfrm>
          <a:prstGeom prst="rect">
            <a:avLst/>
          </a:prstGeom>
          <a:noFill/>
          <a:ln w="57150">
            <a:solidFill>
              <a:srgbClr val="66FF33"/>
            </a:solidFill>
            <a:miter lim="800000"/>
            <a:headEnd/>
            <a:tailEnd/>
          </a:ln>
          <a:extLst>
            <a:ext uri="{909E8E84-426E-40DD-AFC4-6F175D3DCCD1}">
              <a14:hiddenFill xmlns:a14="http://schemas.microsoft.com/office/drawing/2010/main">
                <a:solidFill>
                  <a:srgbClr val="FFFFFF"/>
                </a:solidFill>
              </a14:hiddenFill>
            </a:ext>
          </a:extLst>
        </p:spPr>
      </p:pic>
      <p:sp>
        <p:nvSpPr>
          <p:cNvPr id="6" name="5 Explosión 1"/>
          <p:cNvSpPr/>
          <p:nvPr/>
        </p:nvSpPr>
        <p:spPr>
          <a:xfrm>
            <a:off x="3581400" y="1149929"/>
            <a:ext cx="5122863" cy="518852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23900" b="1" dirty="0">
                <a:solidFill>
                  <a:schemeClr val="tx1"/>
                </a:solidFill>
              </a:rPr>
              <a:t>?</a:t>
            </a:r>
          </a:p>
          <a:p>
            <a:pPr algn="ctr">
              <a:defRPr/>
            </a:pPr>
            <a:endParaRPr lang="es-PE" sz="3200" b="1" dirty="0">
              <a:solidFill>
                <a:schemeClr val="tx1"/>
              </a:solidFill>
            </a:endParaRPr>
          </a:p>
        </p:txBody>
      </p:sp>
      <p:sp>
        <p:nvSpPr>
          <p:cNvPr id="7" name="2 Marcador de contenido"/>
          <p:cNvSpPr txBox="1">
            <a:spLocks/>
          </p:cNvSpPr>
          <p:nvPr/>
        </p:nvSpPr>
        <p:spPr bwMode="auto">
          <a:xfrm>
            <a:off x="1712225" y="609600"/>
            <a:ext cx="5524500" cy="5943600"/>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635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pPr>
            <a:r>
              <a:rPr lang="es-PE" altLang="es-PE" sz="2800" b="1" dirty="0"/>
              <a:t>Cambios en el patrón alimentario:</a:t>
            </a:r>
          </a:p>
          <a:p>
            <a:pPr eaLnBrk="1" hangingPunct="1">
              <a:spcBef>
                <a:spcPct val="20000"/>
              </a:spcBef>
            </a:pPr>
            <a:endParaRPr lang="es-PE" altLang="es-PE" sz="2200" b="1" dirty="0">
              <a:solidFill>
                <a:srgbClr val="FF8EBA"/>
              </a:solidFill>
            </a:endParaRPr>
          </a:p>
          <a:p>
            <a:pPr lvl="1" eaLnBrk="1" hangingPunct="1">
              <a:spcBef>
                <a:spcPct val="20000"/>
              </a:spcBef>
              <a:buFontTx/>
              <a:buChar char="–"/>
            </a:pPr>
            <a:r>
              <a:rPr lang="es-PE" altLang="es-PE" sz="2400" b="1" dirty="0"/>
              <a:t>Declinación de la Lactancia Materna exclusiva</a:t>
            </a:r>
            <a:endParaRPr lang="es-PE" altLang="es-PE" sz="2400" b="1" dirty="0">
              <a:solidFill>
                <a:srgbClr val="FFFF00"/>
              </a:solidFill>
            </a:endParaRPr>
          </a:p>
          <a:p>
            <a:pPr lvl="1" eaLnBrk="1" hangingPunct="1">
              <a:spcBef>
                <a:spcPct val="20000"/>
              </a:spcBef>
              <a:buFontTx/>
              <a:buChar char="–"/>
            </a:pPr>
            <a:r>
              <a:rPr lang="es-PE" altLang="es-PE" sz="2400" b="1" dirty="0"/>
              <a:t>Aumento en el consumo de alimentos </a:t>
            </a:r>
            <a:r>
              <a:rPr lang="es-PE" altLang="es-PE" sz="2400" b="1" dirty="0" err="1"/>
              <a:t>ultraprocesados</a:t>
            </a:r>
            <a:r>
              <a:rPr lang="es-PE" altLang="es-PE" sz="2400" b="1" dirty="0"/>
              <a:t> y bebidas azucaradas</a:t>
            </a:r>
          </a:p>
          <a:p>
            <a:pPr lvl="1" eaLnBrk="1" hangingPunct="1">
              <a:spcBef>
                <a:spcPct val="20000"/>
              </a:spcBef>
              <a:buFontTx/>
              <a:buChar char="–"/>
            </a:pPr>
            <a:r>
              <a:rPr lang="es-PE" altLang="es-PE" sz="2400" b="1" dirty="0"/>
              <a:t>Incremento en el consumo de grasas saturadas y </a:t>
            </a:r>
            <a:r>
              <a:rPr lang="es-PE" altLang="es-PE" sz="2400" b="1" dirty="0" err="1"/>
              <a:t>trans</a:t>
            </a:r>
            <a:r>
              <a:rPr lang="es-PE" altLang="es-PE" sz="2400" b="1" dirty="0"/>
              <a:t>, azúcares, sodio, energía </a:t>
            </a:r>
          </a:p>
          <a:p>
            <a:pPr lvl="1" eaLnBrk="1" hangingPunct="1">
              <a:spcBef>
                <a:spcPct val="20000"/>
              </a:spcBef>
              <a:buFontTx/>
              <a:buChar char="–"/>
            </a:pPr>
            <a:r>
              <a:rPr lang="es-PE" altLang="es-PE" sz="2400" b="1" dirty="0"/>
              <a:t>Reducción del consumo de alimentos naturales, verduras, frutas, semillas y leguminosas</a:t>
            </a:r>
          </a:p>
          <a:p>
            <a:pPr lvl="1" eaLnBrk="1" hangingPunct="1">
              <a:spcBef>
                <a:spcPct val="20000"/>
              </a:spcBef>
              <a:buFontTx/>
              <a:buChar char="–"/>
            </a:pPr>
            <a:r>
              <a:rPr lang="es-PE" altLang="es-PE" sz="2400" b="1" dirty="0"/>
              <a:t>Disminución actividad física</a:t>
            </a:r>
          </a:p>
        </p:txBody>
      </p:sp>
    </p:spTree>
    <p:extLst>
      <p:ext uri="{BB962C8B-B14F-4D97-AF65-F5344CB8AC3E}">
        <p14:creationId xmlns:p14="http://schemas.microsoft.com/office/powerpoint/2010/main" val="2957394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8C9EE54-A450-4E2F-A7DB-2B6A052CB0F8}"/>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EE480E42-3B05-4905-B513-6113DC4A5753}"/>
              </a:ext>
            </a:extLst>
          </p:cNvPr>
          <p:cNvPicPr>
            <a:picLocks noGrp="1" noChangeAspect="1"/>
          </p:cNvPicPr>
          <p:nvPr>
            <p:ph idx="1"/>
          </p:nvPr>
        </p:nvPicPr>
        <p:blipFill rotWithShape="1">
          <a:blip r:embed="rId2"/>
          <a:srcRect l="28481" t="11617" r="28350" b="4833"/>
          <a:stretch/>
        </p:blipFill>
        <p:spPr>
          <a:xfrm>
            <a:off x="1660048" y="123194"/>
            <a:ext cx="7585552" cy="6643365"/>
          </a:xfrm>
          <a:prstGeom prst="rect">
            <a:avLst/>
          </a:prstGeom>
        </p:spPr>
      </p:pic>
    </p:spTree>
    <p:extLst>
      <p:ext uri="{BB962C8B-B14F-4D97-AF65-F5344CB8AC3E}">
        <p14:creationId xmlns:p14="http://schemas.microsoft.com/office/powerpoint/2010/main" val="28307590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endParaRPr lang="es-PE" altLang="es-PE" dirty="0"/>
          </a:p>
        </p:txBody>
      </p:sp>
      <p:sp>
        <p:nvSpPr>
          <p:cNvPr id="64515" name="Rectangle 3"/>
          <p:cNvSpPr>
            <a:spLocks noGrp="1" noChangeArrowheads="1"/>
          </p:cNvSpPr>
          <p:nvPr>
            <p:ph type="body" idx="1"/>
          </p:nvPr>
        </p:nvSpPr>
        <p:spPr/>
        <p:txBody>
          <a:bodyPr/>
          <a:lstStyle/>
          <a:p>
            <a:pPr eaLnBrk="1" hangingPunct="1"/>
            <a:endParaRPr lang="es-PE" altLang="es-PE"/>
          </a:p>
        </p:txBody>
      </p:sp>
      <p:pic>
        <p:nvPicPr>
          <p:cNvPr id="64516" name="Picture 4" descr="AHOGAD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024" y="979777"/>
            <a:ext cx="91440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5"/>
          <p:cNvSpPr>
            <a:spLocks noChangeArrowheads="1"/>
          </p:cNvSpPr>
          <p:nvPr/>
        </p:nvSpPr>
        <p:spPr bwMode="auto">
          <a:xfrm>
            <a:off x="1524000" y="990600"/>
            <a:ext cx="3733800" cy="4114800"/>
          </a:xfrm>
          <a:prstGeom prst="ellipse">
            <a:avLst/>
          </a:prstGeom>
          <a:solidFill>
            <a:srgbClr val="FF6600">
              <a:alpha val="67842"/>
            </a:srgbClr>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s-MX" altLang="es-PE" sz="1800" b="1">
                <a:solidFill>
                  <a:schemeClr val="bg1"/>
                </a:solidFill>
              </a:rPr>
              <a:t>Determinantes sociales </a:t>
            </a:r>
          </a:p>
          <a:p>
            <a:pPr algn="ctr" eaLnBrk="1" hangingPunct="1">
              <a:spcBef>
                <a:spcPct val="0"/>
              </a:spcBef>
              <a:buFontTx/>
              <a:buNone/>
            </a:pPr>
            <a:r>
              <a:rPr lang="es-MX" altLang="es-PE" sz="1800" b="1">
                <a:solidFill>
                  <a:schemeClr val="bg1"/>
                </a:solidFill>
              </a:rPr>
              <a:t>de la salud</a:t>
            </a:r>
          </a:p>
          <a:p>
            <a:pPr algn="ctr" eaLnBrk="1" hangingPunct="1">
              <a:spcBef>
                <a:spcPct val="0"/>
              </a:spcBef>
              <a:buFontTx/>
              <a:buNone/>
            </a:pPr>
            <a:endParaRPr lang="es-ES" altLang="es-PE" sz="1800" b="1">
              <a:solidFill>
                <a:schemeClr val="bg1"/>
              </a:solidFill>
            </a:endParaRPr>
          </a:p>
        </p:txBody>
      </p:sp>
      <p:sp>
        <p:nvSpPr>
          <p:cNvPr id="2" name="1 Flecha curvada hacia la izquierda"/>
          <p:cNvSpPr/>
          <p:nvPr/>
        </p:nvSpPr>
        <p:spPr>
          <a:xfrm rot="5400000">
            <a:off x="4945079" y="1925085"/>
            <a:ext cx="1228631" cy="3834387"/>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2 Flecha izquierda"/>
          <p:cNvSpPr/>
          <p:nvPr/>
        </p:nvSpPr>
        <p:spPr>
          <a:xfrm rot="14137361">
            <a:off x="8296465" y="3855918"/>
            <a:ext cx="2000944" cy="48463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utoShape 2" descr="Resultado de imagen para dibujo equipos de salu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Resultado de imagen para dibujo equipos de salud"/>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763" y="1806364"/>
            <a:ext cx="2469573" cy="1650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Elipse"/>
          <p:cNvSpPr/>
          <p:nvPr/>
        </p:nvSpPr>
        <p:spPr>
          <a:xfrm rot="1112370">
            <a:off x="1883722" y="1274251"/>
            <a:ext cx="8671572" cy="4103285"/>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E">
              <a:solidFill>
                <a:srgbClr val="FFFFFF"/>
              </a:solidFill>
            </a:endParaRPr>
          </a:p>
        </p:txBody>
      </p:sp>
      <p:cxnSp>
        <p:nvCxnSpPr>
          <p:cNvPr id="12" name="11 Conector recto"/>
          <p:cNvCxnSpPr/>
          <p:nvPr/>
        </p:nvCxnSpPr>
        <p:spPr>
          <a:xfrm>
            <a:off x="7572548" y="1806364"/>
            <a:ext cx="0" cy="1650856"/>
          </a:xfrm>
          <a:prstGeom prst="line">
            <a:avLst/>
          </a:prstGeom>
          <a:ln w="3492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Marcador de contenido 3">
            <a:extLst>
              <a:ext uri="{FF2B5EF4-FFF2-40B4-BE49-F238E27FC236}">
                <a16:creationId xmlns:a16="http://schemas.microsoft.com/office/drawing/2014/main" xmlns="" id="{5627A1EC-11C9-45D2-BCD9-961C3997D1C3}"/>
              </a:ext>
            </a:extLst>
          </p:cNvPr>
          <p:cNvPicPr>
            <a:picLocks noChangeAspect="1"/>
          </p:cNvPicPr>
          <p:nvPr/>
        </p:nvPicPr>
        <p:blipFill rotWithShape="1">
          <a:blip r:embed="rId4"/>
          <a:srcRect l="30656" t="65140" r="53270" b="16077"/>
          <a:stretch/>
        </p:blipFill>
        <p:spPr>
          <a:xfrm>
            <a:off x="1831975" y="1414176"/>
            <a:ext cx="3871651" cy="2047240"/>
          </a:xfrm>
          <a:prstGeom prst="rect">
            <a:avLst/>
          </a:prstGeom>
        </p:spPr>
      </p:pic>
      <p:pic>
        <p:nvPicPr>
          <p:cNvPr id="15" name="Marcador de contenido 3">
            <a:extLst>
              <a:ext uri="{FF2B5EF4-FFF2-40B4-BE49-F238E27FC236}">
                <a16:creationId xmlns:a16="http://schemas.microsoft.com/office/drawing/2014/main" xmlns="" id="{A25204D2-AD1B-4F70-B71B-A0E0CDD37613}"/>
              </a:ext>
            </a:extLst>
          </p:cNvPr>
          <p:cNvPicPr>
            <a:picLocks noChangeAspect="1"/>
          </p:cNvPicPr>
          <p:nvPr/>
        </p:nvPicPr>
        <p:blipFill rotWithShape="1">
          <a:blip r:embed="rId4"/>
          <a:srcRect l="30424" t="34473" r="52577" b="46808"/>
          <a:stretch/>
        </p:blipFill>
        <p:spPr>
          <a:xfrm>
            <a:off x="4373063" y="4021057"/>
            <a:ext cx="2987040" cy="1488440"/>
          </a:xfrm>
          <a:prstGeom prst="rect">
            <a:avLst/>
          </a:prstGeom>
        </p:spPr>
      </p:pic>
      <p:pic>
        <p:nvPicPr>
          <p:cNvPr id="16" name="Marcador de contenido 3">
            <a:extLst>
              <a:ext uri="{FF2B5EF4-FFF2-40B4-BE49-F238E27FC236}">
                <a16:creationId xmlns:a16="http://schemas.microsoft.com/office/drawing/2014/main" xmlns="" id="{04616B4C-D994-4515-A8A2-C5FCDFB7F476}"/>
              </a:ext>
            </a:extLst>
          </p:cNvPr>
          <p:cNvPicPr>
            <a:picLocks noChangeAspect="1"/>
          </p:cNvPicPr>
          <p:nvPr/>
        </p:nvPicPr>
        <p:blipFill rotWithShape="1">
          <a:blip r:embed="rId4"/>
          <a:srcRect l="30308" t="54917" r="52692" b="36139"/>
          <a:stretch/>
        </p:blipFill>
        <p:spPr>
          <a:xfrm>
            <a:off x="7313816" y="4234220"/>
            <a:ext cx="2987040" cy="711201"/>
          </a:xfrm>
          <a:prstGeom prst="rect">
            <a:avLst/>
          </a:prstGeom>
        </p:spPr>
      </p:pic>
    </p:spTree>
    <p:extLst>
      <p:ext uri="{BB962C8B-B14F-4D97-AF65-F5344CB8AC3E}">
        <p14:creationId xmlns:p14="http://schemas.microsoft.com/office/powerpoint/2010/main" val="232279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5F5BB708-9261-4B84-B53A-7056FF71E652}"/>
              </a:ext>
            </a:extLst>
          </p:cNvPr>
          <p:cNvSpPr>
            <a:spLocks noGrp="1"/>
          </p:cNvSpPr>
          <p:nvPr>
            <p:ph idx="4294967295"/>
          </p:nvPr>
        </p:nvSpPr>
        <p:spPr>
          <a:xfrm>
            <a:off x="0" y="1825625"/>
            <a:ext cx="10515600" cy="4351338"/>
          </a:xfrm>
        </p:spPr>
        <p:txBody>
          <a:bodyPr/>
          <a:lstStyle/>
          <a:p>
            <a:r>
              <a:rPr lang="es-ES" dirty="0"/>
              <a:t>líneas del plan</a:t>
            </a:r>
          </a:p>
          <a:p>
            <a:endParaRPr lang="es-ES" dirty="0"/>
          </a:p>
          <a:p>
            <a:endParaRPr lang="es-MX" dirty="0"/>
          </a:p>
        </p:txBody>
      </p:sp>
      <p:pic>
        <p:nvPicPr>
          <p:cNvPr id="4" name="Imagen 3">
            <a:extLst>
              <a:ext uri="{FF2B5EF4-FFF2-40B4-BE49-F238E27FC236}">
                <a16:creationId xmlns:a16="http://schemas.microsoft.com/office/drawing/2014/main" xmlns="" id="{7B7097D6-82E7-47F1-B1ED-D2C3CEF79A84}"/>
              </a:ext>
            </a:extLst>
          </p:cNvPr>
          <p:cNvPicPr>
            <a:picLocks noChangeAspect="1"/>
          </p:cNvPicPr>
          <p:nvPr/>
        </p:nvPicPr>
        <p:blipFill rotWithShape="1">
          <a:blip r:embed="rId2"/>
          <a:srcRect l="19971" t="19708" r="57529" b="11614"/>
          <a:stretch/>
        </p:blipFill>
        <p:spPr>
          <a:xfrm>
            <a:off x="45020" y="451883"/>
            <a:ext cx="3898687" cy="4558656"/>
          </a:xfrm>
          <a:prstGeom prst="rect">
            <a:avLst/>
          </a:prstGeom>
        </p:spPr>
      </p:pic>
      <p:sp>
        <p:nvSpPr>
          <p:cNvPr id="6" name="Título 1">
            <a:extLst>
              <a:ext uri="{FF2B5EF4-FFF2-40B4-BE49-F238E27FC236}">
                <a16:creationId xmlns:a16="http://schemas.microsoft.com/office/drawing/2014/main" xmlns="" id="{A1B84521-8E16-4D78-835F-004A51C89F67}"/>
              </a:ext>
            </a:extLst>
          </p:cNvPr>
          <p:cNvSpPr>
            <a:spLocks noGrp="1"/>
          </p:cNvSpPr>
          <p:nvPr>
            <p:ph type="title"/>
          </p:nvPr>
        </p:nvSpPr>
        <p:spPr>
          <a:xfrm>
            <a:off x="4072270" y="1872831"/>
            <a:ext cx="7185619" cy="858380"/>
          </a:xfrm>
        </p:spPr>
        <p:txBody>
          <a:bodyPr>
            <a:normAutofit fontScale="90000"/>
          </a:bodyPr>
          <a:lstStyle/>
          <a:p>
            <a:r>
              <a:rPr lang="es-ES" b="1" dirty="0"/>
              <a:t>Línea de acción estratégica 1: Atención primaria de salud y promoción de la lactancia materna y la alimentación saludable. </a:t>
            </a:r>
            <a:endParaRPr lang="es-MX" dirty="0"/>
          </a:p>
        </p:txBody>
      </p:sp>
    </p:spTree>
    <p:extLst>
      <p:ext uri="{BB962C8B-B14F-4D97-AF65-F5344CB8AC3E}">
        <p14:creationId xmlns:p14="http://schemas.microsoft.com/office/powerpoint/2010/main" val="293368417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9F45D71-0C8E-4954-87AB-CE2A2B440D89}"/>
              </a:ext>
            </a:extLst>
          </p:cNvPr>
          <p:cNvSpPr>
            <a:spLocks noGrp="1"/>
          </p:cNvSpPr>
          <p:nvPr>
            <p:ph type="title"/>
          </p:nvPr>
        </p:nvSpPr>
        <p:spPr/>
        <p:txBody>
          <a:bodyPr/>
          <a:lstStyle/>
          <a:p>
            <a:endParaRPr lang="es-MX"/>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1294" t="12544" r="60559" b="50000"/>
          <a:stretch/>
        </p:blipFill>
        <p:spPr bwMode="auto">
          <a:xfrm>
            <a:off x="1524000" y="404665"/>
            <a:ext cx="5148064" cy="243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2061212" y="2976283"/>
            <a:ext cx="7992888" cy="2492990"/>
          </a:xfrm>
          <a:prstGeom prst="rect">
            <a:avLst/>
          </a:prstGeom>
        </p:spPr>
        <p:txBody>
          <a:bodyPr wrap="square">
            <a:spAutoFit/>
          </a:bodyPr>
          <a:lstStyle/>
          <a:p>
            <a:r>
              <a:rPr lang="es-MX" sz="2400" dirty="0"/>
              <a:t>Entre los factores relacionados con la práctica de la LM en la población mexicana, se ha identificado el aumento</a:t>
            </a:r>
          </a:p>
          <a:p>
            <a:r>
              <a:rPr lang="es-MX" sz="2400" dirty="0"/>
              <a:t>en el consumo de fórmulas, de otras leches y del agua. </a:t>
            </a:r>
          </a:p>
          <a:p>
            <a:r>
              <a:rPr lang="es-MX" sz="2800" b="1" dirty="0"/>
              <a:t>La inadecuada comercialización de los sucedáneos de la leche materna, contribuye a la disminución de la lactancia materna exclusiva y continuada.</a:t>
            </a:r>
          </a:p>
        </p:txBody>
      </p:sp>
    </p:spTree>
    <p:extLst>
      <p:ext uri="{BB962C8B-B14F-4D97-AF65-F5344CB8AC3E}">
        <p14:creationId xmlns:p14="http://schemas.microsoft.com/office/powerpoint/2010/main" val="312809713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EF466B21-FC97-4287-861D-13BA3CBE73F9}"/>
              </a:ext>
            </a:extLst>
          </p:cNvPr>
          <p:cNvSpPr>
            <a:spLocks noGrp="1"/>
          </p:cNvSpPr>
          <p:nvPr>
            <p:ph type="title"/>
          </p:nvPr>
        </p:nvSpPr>
        <p:spPr/>
        <p:txBody>
          <a:bodyPr/>
          <a:lstStyle/>
          <a:p>
            <a:endParaRPr lang="es-MX"/>
          </a:p>
        </p:txBody>
      </p:sp>
      <p:sp>
        <p:nvSpPr>
          <p:cNvPr id="5" name="Marcador de contenido 2">
            <a:extLst>
              <a:ext uri="{FF2B5EF4-FFF2-40B4-BE49-F238E27FC236}">
                <a16:creationId xmlns:a16="http://schemas.microsoft.com/office/drawing/2014/main" xmlns="" id="{5523A9C3-C7D6-487D-9BA3-1DCDC4C7D2C7}"/>
              </a:ext>
            </a:extLst>
          </p:cNvPr>
          <p:cNvSpPr txBox="1">
            <a:spLocks/>
          </p:cNvSpPr>
          <p:nvPr/>
        </p:nvSpPr>
        <p:spPr bwMode="auto">
          <a:xfrm>
            <a:off x="475101" y="1619304"/>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t"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tx1"/>
                </a:solidFill>
                <a:latin typeface="+mn-lt"/>
                <a:ea typeface="Helvetica" charset="-52"/>
                <a:cs typeface="Helvetica" charset="-52"/>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tx1"/>
                </a:solidFill>
                <a:latin typeface="+mn-lt"/>
                <a:ea typeface="Helvetica" charset="-52"/>
                <a:cs typeface="Helvetica" charset="-52"/>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tx1"/>
                </a:solidFill>
                <a:latin typeface="+mn-lt"/>
                <a:ea typeface="Helvetica" charset="-52"/>
                <a:cs typeface="Helvetica" charset="-52"/>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n-lt"/>
                <a:ea typeface="Helvetica" charset="-52"/>
                <a:cs typeface="Helvetica" charset="-52"/>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n-lt"/>
                <a:ea typeface="Helvetica" charset="-52"/>
                <a:cs typeface="Helvetica" charset="-52"/>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800" b="1" dirty="0"/>
              <a:t>Una de cada 2 madres (50%) fue aconsejada de alimentar a sus hijos con un producto lácteo en lugar de leche materna. </a:t>
            </a:r>
          </a:p>
          <a:p>
            <a:r>
              <a:rPr lang="es-ES" sz="2800" b="1" dirty="0"/>
              <a:t>Estas recomendaciones se dieron más en establecimientos privados que en públicos. </a:t>
            </a:r>
          </a:p>
          <a:p>
            <a:r>
              <a:rPr lang="es-ES" sz="2800" b="1" dirty="0"/>
              <a:t>Uno de cada 2 profesionales de salud (50%) recomienda iniciar el consumo de leches de fórmula antes de los 6 meses,</a:t>
            </a:r>
            <a:endParaRPr lang="es-MX" sz="2800" b="1" dirty="0"/>
          </a:p>
        </p:txBody>
      </p:sp>
    </p:spTree>
    <p:extLst>
      <p:ext uri="{BB962C8B-B14F-4D97-AF65-F5344CB8AC3E}">
        <p14:creationId xmlns:p14="http://schemas.microsoft.com/office/powerpoint/2010/main" val="421429599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Imagen 4"/>
          <p:cNvPicPr>
            <a:picLocks noChangeAspect="1"/>
          </p:cNvPicPr>
          <p:nvPr/>
        </p:nvPicPr>
        <p:blipFill>
          <a:blip r:embed="rId2">
            <a:extLst>
              <a:ext uri="{28A0092B-C50C-407E-A947-70E740481C1C}">
                <a14:useLocalDpi xmlns:a14="http://schemas.microsoft.com/office/drawing/2010/main" val="0"/>
              </a:ext>
            </a:extLst>
          </a:blip>
          <a:srcRect l="14375" t="13335" r="13126" b="20000"/>
          <a:stretch>
            <a:fillRect/>
          </a:stretch>
        </p:blipFill>
        <p:spPr bwMode="auto">
          <a:xfrm>
            <a:off x="1524000" y="891291"/>
            <a:ext cx="91440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ángulo 5"/>
          <p:cNvSpPr>
            <a:spLocks noChangeArrowheads="1"/>
          </p:cNvSpPr>
          <p:nvPr/>
        </p:nvSpPr>
        <p:spPr bwMode="auto">
          <a:xfrm>
            <a:off x="3390900" y="57150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s-MX" altLang="es-MX"/>
              <a:t>http://www.who.int/nmh/countries/mex_en.pdf?ua=1</a:t>
            </a:r>
          </a:p>
        </p:txBody>
      </p:sp>
      <p:pic>
        <p:nvPicPr>
          <p:cNvPr id="5" name="Imagen 1">
            <a:extLst>
              <a:ext uri="{FF2B5EF4-FFF2-40B4-BE49-F238E27FC236}">
                <a16:creationId xmlns:a16="http://schemas.microsoft.com/office/drawing/2014/main" xmlns="" id="{5FF0B6CB-8A2D-488F-B6F0-545E718A7982}"/>
              </a:ext>
            </a:extLst>
          </p:cNvPr>
          <p:cNvPicPr>
            <a:picLocks noChangeAspect="1"/>
          </p:cNvPicPr>
          <p:nvPr/>
        </p:nvPicPr>
        <p:blipFill rotWithShape="1">
          <a:blip r:embed="rId3"/>
          <a:srcRect l="52063" t="50000" r="30534" b="14952"/>
          <a:stretch/>
        </p:blipFill>
        <p:spPr>
          <a:xfrm>
            <a:off x="1731818" y="1343892"/>
            <a:ext cx="3862884" cy="4375959"/>
          </a:xfrm>
          <a:prstGeom prst="rect">
            <a:avLst/>
          </a:prstGeom>
        </p:spPr>
      </p:pic>
      <p:sp>
        <p:nvSpPr>
          <p:cNvPr id="2" name="Elipse 1">
            <a:extLst>
              <a:ext uri="{FF2B5EF4-FFF2-40B4-BE49-F238E27FC236}">
                <a16:creationId xmlns:a16="http://schemas.microsoft.com/office/drawing/2014/main" xmlns="" id="{C708576E-2454-4BD0-A55E-EE8DCE8E9EF6}"/>
              </a:ext>
            </a:extLst>
          </p:cNvPr>
          <p:cNvSpPr/>
          <p:nvPr/>
        </p:nvSpPr>
        <p:spPr>
          <a:xfrm rot="994061">
            <a:off x="7227069" y="2173806"/>
            <a:ext cx="1877057" cy="3147447"/>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Elipse 5">
            <a:extLst>
              <a:ext uri="{FF2B5EF4-FFF2-40B4-BE49-F238E27FC236}">
                <a16:creationId xmlns:a16="http://schemas.microsoft.com/office/drawing/2014/main" xmlns="" id="{D7E0DB9B-0CF6-4CC6-A83D-07AE3BAC8221}"/>
              </a:ext>
            </a:extLst>
          </p:cNvPr>
          <p:cNvSpPr/>
          <p:nvPr/>
        </p:nvSpPr>
        <p:spPr>
          <a:xfrm rot="5400000">
            <a:off x="3009784" y="2044233"/>
            <a:ext cx="2132437" cy="3037398"/>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6295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099756C4-FAC0-4CC2-B66D-39811EAF8EDC}"/>
              </a:ext>
            </a:extLst>
          </p:cNvPr>
          <p:cNvSpPr>
            <a:spLocks noGrp="1"/>
          </p:cNvSpPr>
          <p:nvPr>
            <p:ph type="title"/>
          </p:nvPr>
        </p:nvSpPr>
        <p:spPr/>
        <p:txBody>
          <a:bodyPr/>
          <a:lstStyle/>
          <a:p>
            <a:endParaRPr lang="es-MX"/>
          </a:p>
        </p:txBody>
      </p:sp>
      <p:pic>
        <p:nvPicPr>
          <p:cNvPr id="47106" name="Picture 2"/>
          <p:cNvPicPr>
            <a:picLocks noGrp="1" noChangeAspect="1" noChangeArrowheads="1"/>
          </p:cNvPicPr>
          <p:nvPr>
            <p:ph idx="4294967295"/>
          </p:nvPr>
        </p:nvPicPr>
        <p:blipFill rotWithShape="1">
          <a:blip r:embed="rId2" cstate="email">
            <a:extLst>
              <a:ext uri="{28A0092B-C50C-407E-A947-70E740481C1C}">
                <a14:useLocalDpi xmlns:a14="http://schemas.microsoft.com/office/drawing/2010/main" val="0"/>
              </a:ext>
            </a:extLst>
          </a:blip>
          <a:srcRect l="12755" t="950" r="12574" b="-950"/>
          <a:stretch/>
        </p:blipFill>
        <p:spPr bwMode="auto">
          <a:xfrm>
            <a:off x="0" y="-104775"/>
            <a:ext cx="5749925" cy="432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3098" t="4364" r="15778" b="2273"/>
          <a:stretch/>
        </p:blipFill>
        <p:spPr bwMode="auto">
          <a:xfrm>
            <a:off x="5749925" y="1290341"/>
            <a:ext cx="5603656" cy="372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055514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49214" y="6360244"/>
            <a:ext cx="1810483" cy="48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descr="http://www.nutricionenmovimiento.org.mx/dif/images/stories/logo%20insp.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97489" y="6341030"/>
            <a:ext cx="614373" cy="478461"/>
          </a:xfrm>
          <a:prstGeom prst="rect">
            <a:avLst/>
          </a:prstGeom>
          <a:noFill/>
          <a:ln>
            <a:noFill/>
          </a:ln>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860599" y="6323178"/>
            <a:ext cx="1074574" cy="513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16200000">
            <a:off x="1512480" y="3674417"/>
            <a:ext cx="1322991" cy="400110"/>
          </a:xfrm>
          <a:prstGeom prst="rect">
            <a:avLst/>
          </a:prstGeom>
          <a:noFill/>
        </p:spPr>
        <p:txBody>
          <a:bodyPr wrap="none" rtlCol="0">
            <a:spAutoFit/>
          </a:bodyPr>
          <a:lstStyle/>
          <a:p>
            <a:r>
              <a:rPr lang="es-MX" sz="2000" b="1" dirty="0"/>
              <a:t>Porcentaje</a:t>
            </a:r>
          </a:p>
        </p:txBody>
      </p:sp>
      <p:graphicFrame>
        <p:nvGraphicFramePr>
          <p:cNvPr id="8" name="2 Gráfico"/>
          <p:cNvGraphicFramePr>
            <a:graphicFrameLocks/>
          </p:cNvGraphicFramePr>
          <p:nvPr>
            <p:extLst/>
          </p:nvPr>
        </p:nvGraphicFramePr>
        <p:xfrm>
          <a:off x="2173975" y="476672"/>
          <a:ext cx="7992888" cy="5472608"/>
        </p:xfrm>
        <a:graphic>
          <a:graphicData uri="http://schemas.openxmlformats.org/drawingml/2006/chart">
            <c:chart xmlns:c="http://schemas.openxmlformats.org/drawingml/2006/chart" xmlns:r="http://schemas.openxmlformats.org/officeDocument/2006/relationships" r:id="rId6"/>
          </a:graphicData>
        </a:graphic>
      </p:graphicFrame>
      <p:sp>
        <p:nvSpPr>
          <p:cNvPr id="4" name="3 CuadroTexto"/>
          <p:cNvSpPr txBox="1"/>
          <p:nvPr/>
        </p:nvSpPr>
        <p:spPr>
          <a:xfrm>
            <a:off x="3360649" y="6289702"/>
            <a:ext cx="5400600" cy="461665"/>
          </a:xfrm>
          <a:prstGeom prst="rect">
            <a:avLst/>
          </a:prstGeom>
          <a:noFill/>
        </p:spPr>
        <p:txBody>
          <a:bodyPr wrap="square" rtlCol="0">
            <a:spAutoFit/>
          </a:bodyPr>
          <a:lstStyle/>
          <a:p>
            <a:r>
              <a:rPr lang="es-MX" sz="1200" dirty="0"/>
              <a:t>*</a:t>
            </a:r>
            <a:r>
              <a:rPr lang="es-MX" sz="1200" dirty="0" err="1"/>
              <a:t>Report</a:t>
            </a:r>
            <a:r>
              <a:rPr lang="es-MX" sz="1200" dirty="0"/>
              <a:t> por parte de la madre de dos o más tipos de fórmulas, que incluye fórmulas de inicio, seguimiento y/o continuación</a:t>
            </a:r>
          </a:p>
        </p:txBody>
      </p:sp>
      <p:sp>
        <p:nvSpPr>
          <p:cNvPr id="7" name="Título 6">
            <a:extLst>
              <a:ext uri="{FF2B5EF4-FFF2-40B4-BE49-F238E27FC236}">
                <a16:creationId xmlns:a16="http://schemas.microsoft.com/office/drawing/2014/main" xmlns="" id="{AE5BE4A4-B4E6-4C28-AC64-13A0F8F1D2E9}"/>
              </a:ext>
            </a:extLst>
          </p:cNvPr>
          <p:cNvSpPr>
            <a:spLocks noGrp="1"/>
          </p:cNvSpPr>
          <p:nvPr>
            <p:ph type="title"/>
          </p:nvPr>
        </p:nvSpPr>
        <p:spPr/>
        <p:txBody>
          <a:bodyPr/>
          <a:lstStyle/>
          <a:p>
            <a:endParaRPr lang="es-MX" dirty="0"/>
          </a:p>
        </p:txBody>
      </p:sp>
    </p:spTree>
    <p:extLst>
      <p:ext uri="{BB962C8B-B14F-4D97-AF65-F5344CB8AC3E}">
        <p14:creationId xmlns:p14="http://schemas.microsoft.com/office/powerpoint/2010/main" val="303850074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418" y="1203365"/>
            <a:ext cx="10515163" cy="858380"/>
          </a:xfrm>
        </p:spPr>
        <p:txBody>
          <a:bodyPr>
            <a:normAutofit fontScale="90000"/>
          </a:bodyPr>
          <a:lstStyle/>
          <a:p>
            <a:r>
              <a:rPr lang="es-MX" dirty="0">
                <a:solidFill>
                  <a:schemeClr val="tx2">
                    <a:lumMod val="60000"/>
                    <a:lumOff val="40000"/>
                  </a:schemeClr>
                </a:solidFill>
              </a:rPr>
              <a:t>Verificación de etiquetas</a:t>
            </a:r>
          </a:p>
        </p:txBody>
      </p:sp>
      <p:graphicFrame>
        <p:nvGraphicFramePr>
          <p:cNvPr id="8" name="7 Marcador de contenido"/>
          <p:cNvGraphicFramePr>
            <a:graphicFrameLocks noGrp="1"/>
          </p:cNvGraphicFramePr>
          <p:nvPr>
            <p:ph idx="4294967295"/>
            <p:extLst>
              <p:ext uri="{D42A27DB-BD31-4B8C-83A1-F6EECF244321}">
                <p14:modId xmlns:p14="http://schemas.microsoft.com/office/powerpoint/2010/main" val="2914201972"/>
              </p:ext>
            </p:extLst>
          </p:nvPr>
        </p:nvGraphicFramePr>
        <p:xfrm>
          <a:off x="308610" y="1828416"/>
          <a:ext cx="4695825" cy="3935413"/>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49214" y="6360244"/>
            <a:ext cx="1810483" cy="48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descr="http://www.nutricionenmovimiento.org.mx/dif/images/stories/logo%20insp.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97489" y="6341030"/>
            <a:ext cx="614373" cy="478461"/>
          </a:xfrm>
          <a:prstGeom prst="rect">
            <a:avLst/>
          </a:prstGeom>
          <a:noFill/>
          <a:ln>
            <a:noFill/>
          </a:ln>
        </p:spPr>
      </p:pic>
      <p:pic>
        <p:nvPicPr>
          <p:cNvPr id="6"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860599" y="6323178"/>
            <a:ext cx="1074574" cy="513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5303912" y="5711491"/>
            <a:ext cx="1184812" cy="369332"/>
          </a:xfrm>
          <a:prstGeom prst="rect">
            <a:avLst/>
          </a:prstGeom>
          <a:noFill/>
        </p:spPr>
        <p:txBody>
          <a:bodyPr wrap="none" rtlCol="0">
            <a:spAutoFit/>
          </a:bodyPr>
          <a:lstStyle/>
          <a:p>
            <a:r>
              <a:rPr lang="es-MX" dirty="0"/>
              <a:t>Porcentaje</a:t>
            </a:r>
          </a:p>
        </p:txBody>
      </p:sp>
      <p:sp>
        <p:nvSpPr>
          <p:cNvPr id="11" name="10 CuadroTexto"/>
          <p:cNvSpPr txBox="1"/>
          <p:nvPr/>
        </p:nvSpPr>
        <p:spPr>
          <a:xfrm>
            <a:off x="2160346" y="739396"/>
            <a:ext cx="8144329" cy="369332"/>
          </a:xfrm>
          <a:prstGeom prst="rect">
            <a:avLst/>
          </a:prstGeom>
          <a:noFill/>
        </p:spPr>
        <p:txBody>
          <a:bodyPr wrap="square" rtlCol="0">
            <a:spAutoFit/>
          </a:bodyPr>
          <a:lstStyle/>
          <a:p>
            <a:r>
              <a:rPr lang="es-MX" b="1" dirty="0"/>
              <a:t>Incumplimiento del código en el etiquetado (Fórmulas infantiles n= 92)</a:t>
            </a:r>
          </a:p>
        </p:txBody>
      </p:sp>
      <p:sp>
        <p:nvSpPr>
          <p:cNvPr id="12" name="11 CuadroTexto"/>
          <p:cNvSpPr txBox="1"/>
          <p:nvPr/>
        </p:nvSpPr>
        <p:spPr>
          <a:xfrm>
            <a:off x="1919537" y="5745696"/>
            <a:ext cx="2362185" cy="369332"/>
          </a:xfrm>
          <a:prstGeom prst="rect">
            <a:avLst/>
          </a:prstGeom>
          <a:noFill/>
        </p:spPr>
        <p:txBody>
          <a:bodyPr wrap="none" rtlCol="0">
            <a:spAutoFit/>
          </a:bodyPr>
          <a:lstStyle/>
          <a:p>
            <a:r>
              <a:rPr lang="es-MX" dirty="0"/>
              <a:t>Mead Johnson y Nestlé</a:t>
            </a:r>
          </a:p>
        </p:txBody>
      </p:sp>
      <p:pic>
        <p:nvPicPr>
          <p:cNvPr id="10242" name="Picture 2" descr="C:\Users\cordero\Dropbox\Fotos productos etiquetas _insertos\ENFAGROW 3 CAJA SIX_6.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795932" y="2161699"/>
            <a:ext cx="2150915" cy="286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18404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8B02062-F478-4415-9883-613549620D08}"/>
              </a:ext>
            </a:extLst>
          </p:cNvPr>
          <p:cNvSpPr>
            <a:spLocks noGrp="1"/>
          </p:cNvSpPr>
          <p:nvPr>
            <p:ph type="title"/>
          </p:nvPr>
        </p:nvSpPr>
        <p:spPr/>
        <p:txBody>
          <a:bodyPr/>
          <a:lstStyle/>
          <a:p>
            <a:endParaRPr lang="es-MX"/>
          </a:p>
        </p:txBody>
      </p:sp>
      <p:pic>
        <p:nvPicPr>
          <p:cNvPr id="3" name="Imagen 2">
            <a:extLst>
              <a:ext uri="{FF2B5EF4-FFF2-40B4-BE49-F238E27FC236}">
                <a16:creationId xmlns:a16="http://schemas.microsoft.com/office/drawing/2014/main" xmlns="" id="{66377252-E8C4-4915-8D62-5D710EA71A11}"/>
              </a:ext>
            </a:extLst>
          </p:cNvPr>
          <p:cNvPicPr>
            <a:picLocks noChangeAspect="1"/>
          </p:cNvPicPr>
          <p:nvPr/>
        </p:nvPicPr>
        <p:blipFill rotWithShape="1">
          <a:blip r:embed="rId2"/>
          <a:srcRect l="10178" t="24127" r="15178" b="6666"/>
          <a:stretch/>
        </p:blipFill>
        <p:spPr>
          <a:xfrm>
            <a:off x="72105" y="195943"/>
            <a:ext cx="11897388" cy="6204858"/>
          </a:xfrm>
          <a:prstGeom prst="rect">
            <a:avLst/>
          </a:prstGeom>
        </p:spPr>
      </p:pic>
    </p:spTree>
    <p:extLst>
      <p:ext uri="{BB962C8B-B14F-4D97-AF65-F5344CB8AC3E}">
        <p14:creationId xmlns:p14="http://schemas.microsoft.com/office/powerpoint/2010/main" val="135954821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0E73E3F-2B9B-49F6-BC0D-4971F90D51E6}"/>
              </a:ext>
            </a:extLst>
          </p:cNvPr>
          <p:cNvSpPr>
            <a:spLocks noGrp="1"/>
          </p:cNvSpPr>
          <p:nvPr>
            <p:ph type="title"/>
          </p:nvPr>
        </p:nvSpPr>
        <p:spPr/>
        <p:txBody>
          <a:bodyPr/>
          <a:lstStyle/>
          <a:p>
            <a:endParaRPr lang="es-MX"/>
          </a:p>
        </p:txBody>
      </p:sp>
      <p:pic>
        <p:nvPicPr>
          <p:cNvPr id="3" name="Imagen 2">
            <a:extLst>
              <a:ext uri="{FF2B5EF4-FFF2-40B4-BE49-F238E27FC236}">
                <a16:creationId xmlns:a16="http://schemas.microsoft.com/office/drawing/2014/main" xmlns="" id="{8F71FA0A-D92E-4B55-B4BC-9BCF32270CC0}"/>
              </a:ext>
            </a:extLst>
          </p:cNvPr>
          <p:cNvPicPr>
            <a:picLocks noChangeAspect="1"/>
          </p:cNvPicPr>
          <p:nvPr/>
        </p:nvPicPr>
        <p:blipFill rotWithShape="1">
          <a:blip r:embed="rId2"/>
          <a:srcRect l="9286" t="22699" r="15267" b="6032"/>
          <a:stretch/>
        </p:blipFill>
        <p:spPr>
          <a:xfrm>
            <a:off x="230712" y="195944"/>
            <a:ext cx="11759236" cy="6248400"/>
          </a:xfrm>
          <a:prstGeom prst="rect">
            <a:avLst/>
          </a:prstGeom>
        </p:spPr>
      </p:pic>
      <p:sp>
        <p:nvSpPr>
          <p:cNvPr id="4" name="5 Explosión 1">
            <a:extLst>
              <a:ext uri="{FF2B5EF4-FFF2-40B4-BE49-F238E27FC236}">
                <a16:creationId xmlns:a16="http://schemas.microsoft.com/office/drawing/2014/main" xmlns="" id="{844963F6-364B-4F04-BB54-6DC60817C213}"/>
              </a:ext>
            </a:extLst>
          </p:cNvPr>
          <p:cNvSpPr/>
          <p:nvPr/>
        </p:nvSpPr>
        <p:spPr>
          <a:xfrm>
            <a:off x="7524750" y="2564373"/>
            <a:ext cx="3828832" cy="240767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2800" b="1" dirty="0">
                <a:solidFill>
                  <a:schemeClr val="tx1"/>
                </a:solidFill>
              </a:rPr>
              <a:t>1125 millones</a:t>
            </a:r>
          </a:p>
          <a:p>
            <a:pPr algn="ctr">
              <a:defRPr/>
            </a:pPr>
            <a:endParaRPr lang="es-PE" sz="300" b="1" dirty="0">
              <a:solidFill>
                <a:schemeClr val="tx1"/>
              </a:solidFill>
            </a:endParaRPr>
          </a:p>
        </p:txBody>
      </p:sp>
    </p:spTree>
    <p:extLst>
      <p:ext uri="{BB962C8B-B14F-4D97-AF65-F5344CB8AC3E}">
        <p14:creationId xmlns:p14="http://schemas.microsoft.com/office/powerpoint/2010/main" val="3463044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A1428AD0-23B2-4824-86E4-D284DE10CBC6}"/>
              </a:ext>
            </a:extLst>
          </p:cNvPr>
          <p:cNvSpPr/>
          <p:nvPr/>
        </p:nvSpPr>
        <p:spPr>
          <a:xfrm>
            <a:off x="751113" y="498587"/>
            <a:ext cx="11811000" cy="3416320"/>
          </a:xfrm>
          <a:prstGeom prst="rect">
            <a:avLst/>
          </a:prstGeom>
        </p:spPr>
        <p:txBody>
          <a:bodyPr wrap="square">
            <a:spAutoFit/>
          </a:bodyPr>
          <a:lstStyle/>
          <a:p>
            <a:endParaRPr lang="es-MX" sz="2400" dirty="0"/>
          </a:p>
          <a:p>
            <a:r>
              <a:rPr lang="es-ES" sz="2400" dirty="0"/>
              <a:t>•El estudio estimo costos de lactancia inadecuada en México en niños &lt; 1 año (enfermedades transmisibles)</a:t>
            </a:r>
            <a:r>
              <a:rPr lang="es-ES" sz="2400" dirty="0">
                <a:solidFill>
                  <a:srgbClr val="000000"/>
                </a:solidFill>
                <a:latin typeface="Microsoft YaHei UI" panose="020B0503020204020204" pitchFamily="34" charset="-122"/>
              </a:rPr>
              <a:t> enfermedades respiratorias agudas (altas y bajas), otitis media aguda, gastroenteritis, enterocolitis necrosante, síndrome de muerte súbita</a:t>
            </a:r>
            <a:endParaRPr lang="es-ES" sz="2400" dirty="0"/>
          </a:p>
          <a:p>
            <a:r>
              <a:rPr lang="es-ES" sz="2400" dirty="0"/>
              <a:t>•Primer estudio en México que estima costos </a:t>
            </a:r>
          </a:p>
          <a:p>
            <a:r>
              <a:rPr lang="es-ES" sz="2400" dirty="0"/>
              <a:t>•Resultados punto de partida para análisis de costo-efectividad de intervenciones</a:t>
            </a:r>
          </a:p>
          <a:p>
            <a:endParaRPr lang="es-ES" sz="2400" dirty="0">
              <a:solidFill>
                <a:srgbClr val="000000"/>
              </a:solidFill>
              <a:latin typeface="Microsoft YaHei UI" panose="020B0503020204020204" pitchFamily="34" charset="-122"/>
            </a:endParaRPr>
          </a:p>
          <a:p>
            <a:endParaRPr lang="es-ES" sz="2400" dirty="0">
              <a:solidFill>
                <a:srgbClr val="000000"/>
              </a:solidFill>
              <a:latin typeface="Microsoft YaHei UI" panose="020B0503020204020204" pitchFamily="34" charset="-122"/>
            </a:endParaRPr>
          </a:p>
        </p:txBody>
      </p:sp>
      <p:sp>
        <p:nvSpPr>
          <p:cNvPr id="5" name="Rectángulo 4">
            <a:extLst>
              <a:ext uri="{FF2B5EF4-FFF2-40B4-BE49-F238E27FC236}">
                <a16:creationId xmlns:a16="http://schemas.microsoft.com/office/drawing/2014/main" xmlns="" id="{C67BEFDB-1AA9-482D-9DE8-835920F1196D}"/>
              </a:ext>
            </a:extLst>
          </p:cNvPr>
          <p:cNvSpPr/>
          <p:nvPr/>
        </p:nvSpPr>
        <p:spPr>
          <a:xfrm>
            <a:off x="228600" y="5720745"/>
            <a:ext cx="9459686" cy="923330"/>
          </a:xfrm>
          <a:prstGeom prst="rect">
            <a:avLst/>
          </a:prstGeom>
        </p:spPr>
        <p:txBody>
          <a:bodyPr wrap="square">
            <a:spAutoFit/>
          </a:bodyPr>
          <a:lstStyle/>
          <a:p>
            <a:r>
              <a:rPr lang="es-MX" u="sng" dirty="0">
                <a:solidFill>
                  <a:srgbClr val="660066"/>
                </a:solidFill>
                <a:latin typeface="arial" panose="020B0604020202020204" pitchFamily="34" charset="0"/>
                <a:hlinkClick r:id="rId2" tooltip="The American journal of clinical nutrition."/>
              </a:rPr>
              <a:t>Am J Clin </a:t>
            </a:r>
            <a:r>
              <a:rPr lang="es-MX" u="sng" dirty="0" err="1">
                <a:solidFill>
                  <a:srgbClr val="660066"/>
                </a:solidFill>
                <a:latin typeface="arial" panose="020B0604020202020204" pitchFamily="34" charset="0"/>
                <a:hlinkClick r:id="rId2" tooltip="The American journal of clinical nutrition."/>
              </a:rPr>
              <a:t>Nutr</a:t>
            </a:r>
            <a:r>
              <a:rPr lang="es-MX" u="sng" dirty="0">
                <a:solidFill>
                  <a:srgbClr val="660066"/>
                </a:solidFill>
                <a:latin typeface="arial" panose="020B0604020202020204" pitchFamily="34" charset="0"/>
                <a:hlinkClick r:id="rId2" tooltip="The American journal of clinical nutrition."/>
              </a:rPr>
              <a:t>.</a:t>
            </a:r>
            <a:r>
              <a:rPr lang="es-MX" dirty="0">
                <a:solidFill>
                  <a:srgbClr val="000000"/>
                </a:solidFill>
                <a:latin typeface="arial" panose="020B0604020202020204" pitchFamily="34" charset="0"/>
              </a:rPr>
              <a:t> 2015 Mar;101(3):579-86. </a:t>
            </a:r>
            <a:r>
              <a:rPr lang="es-MX" dirty="0" err="1">
                <a:solidFill>
                  <a:srgbClr val="000000"/>
                </a:solidFill>
                <a:latin typeface="arial" panose="020B0604020202020204" pitchFamily="34" charset="0"/>
              </a:rPr>
              <a:t>doi</a:t>
            </a:r>
            <a:r>
              <a:rPr lang="es-MX" dirty="0">
                <a:solidFill>
                  <a:srgbClr val="000000"/>
                </a:solidFill>
                <a:latin typeface="arial" panose="020B0604020202020204" pitchFamily="34" charset="0"/>
              </a:rPr>
              <a:t>: 10.3945/ajcn.114.092775. </a:t>
            </a:r>
            <a:r>
              <a:rPr lang="es-MX" dirty="0" err="1">
                <a:solidFill>
                  <a:srgbClr val="000000"/>
                </a:solidFill>
                <a:latin typeface="arial" panose="020B0604020202020204" pitchFamily="34" charset="0"/>
              </a:rPr>
              <a:t>Epub</a:t>
            </a:r>
            <a:r>
              <a:rPr lang="es-MX" dirty="0">
                <a:solidFill>
                  <a:srgbClr val="000000"/>
                </a:solidFill>
                <a:latin typeface="arial" panose="020B0604020202020204" pitchFamily="34" charset="0"/>
              </a:rPr>
              <a:t> 2015 Jan 7.</a:t>
            </a:r>
          </a:p>
          <a:p>
            <a:r>
              <a:rPr lang="es-MX" b="1" dirty="0" err="1">
                <a:solidFill>
                  <a:srgbClr val="000000"/>
                </a:solidFill>
                <a:latin typeface="arial" panose="020B0604020202020204" pitchFamily="34" charset="0"/>
              </a:rPr>
              <a:t>The</a:t>
            </a:r>
            <a:r>
              <a:rPr lang="es-MX" b="1" dirty="0">
                <a:solidFill>
                  <a:srgbClr val="000000"/>
                </a:solidFill>
                <a:latin typeface="arial" panose="020B0604020202020204" pitchFamily="34" charset="0"/>
              </a:rPr>
              <a:t> </a:t>
            </a:r>
            <a:r>
              <a:rPr lang="es-MX" b="1" dirty="0" err="1">
                <a:solidFill>
                  <a:srgbClr val="000000"/>
                </a:solidFill>
                <a:latin typeface="arial" panose="020B0604020202020204" pitchFamily="34" charset="0"/>
              </a:rPr>
              <a:t>costs</a:t>
            </a:r>
            <a:r>
              <a:rPr lang="es-MX" b="1" dirty="0">
                <a:solidFill>
                  <a:srgbClr val="000000"/>
                </a:solidFill>
                <a:latin typeface="arial" panose="020B0604020202020204" pitchFamily="34" charset="0"/>
              </a:rPr>
              <a:t> </a:t>
            </a:r>
            <a:r>
              <a:rPr lang="es-MX" b="1" dirty="0" err="1">
                <a:solidFill>
                  <a:srgbClr val="000000"/>
                </a:solidFill>
                <a:latin typeface="arial" panose="020B0604020202020204" pitchFamily="34" charset="0"/>
              </a:rPr>
              <a:t>of</a:t>
            </a:r>
            <a:r>
              <a:rPr lang="es-MX" b="1" dirty="0">
                <a:solidFill>
                  <a:srgbClr val="000000"/>
                </a:solidFill>
                <a:latin typeface="arial" panose="020B0604020202020204" pitchFamily="34" charset="0"/>
              </a:rPr>
              <a:t> </a:t>
            </a:r>
            <a:r>
              <a:rPr lang="es-MX" b="1" dirty="0" err="1">
                <a:solidFill>
                  <a:srgbClr val="000000"/>
                </a:solidFill>
                <a:latin typeface="arial" panose="020B0604020202020204" pitchFamily="34" charset="0"/>
              </a:rPr>
              <a:t>inadequate</a:t>
            </a:r>
            <a:r>
              <a:rPr lang="es-MX" b="1" dirty="0">
                <a:solidFill>
                  <a:srgbClr val="000000"/>
                </a:solidFill>
                <a:latin typeface="arial" panose="020B0604020202020204" pitchFamily="34" charset="0"/>
              </a:rPr>
              <a:t> </a:t>
            </a:r>
            <a:r>
              <a:rPr lang="es-MX" b="1" dirty="0" err="1">
                <a:solidFill>
                  <a:srgbClr val="000000"/>
                </a:solidFill>
                <a:latin typeface="arial" panose="020B0604020202020204" pitchFamily="34" charset="0"/>
              </a:rPr>
              <a:t>breastfeeding</a:t>
            </a:r>
            <a:r>
              <a:rPr lang="es-MX" b="1" dirty="0">
                <a:solidFill>
                  <a:srgbClr val="000000"/>
                </a:solidFill>
                <a:latin typeface="arial" panose="020B0604020202020204" pitchFamily="34" charset="0"/>
              </a:rPr>
              <a:t> </a:t>
            </a:r>
            <a:r>
              <a:rPr lang="es-MX" b="1" dirty="0" err="1">
                <a:solidFill>
                  <a:srgbClr val="000000"/>
                </a:solidFill>
                <a:latin typeface="arial" panose="020B0604020202020204" pitchFamily="34" charset="0"/>
              </a:rPr>
              <a:t>of</a:t>
            </a:r>
            <a:r>
              <a:rPr lang="es-MX" b="1" dirty="0">
                <a:solidFill>
                  <a:srgbClr val="000000"/>
                </a:solidFill>
                <a:latin typeface="arial" panose="020B0604020202020204" pitchFamily="34" charset="0"/>
              </a:rPr>
              <a:t> </a:t>
            </a:r>
            <a:r>
              <a:rPr lang="es-MX" b="1" dirty="0" err="1">
                <a:solidFill>
                  <a:srgbClr val="000000"/>
                </a:solidFill>
                <a:latin typeface="arial" panose="020B0604020202020204" pitchFamily="34" charset="0"/>
              </a:rPr>
              <a:t>infants</a:t>
            </a:r>
            <a:r>
              <a:rPr lang="es-MX" b="1" dirty="0">
                <a:solidFill>
                  <a:srgbClr val="000000"/>
                </a:solidFill>
                <a:latin typeface="arial" panose="020B0604020202020204" pitchFamily="34" charset="0"/>
              </a:rPr>
              <a:t> in </a:t>
            </a:r>
            <a:r>
              <a:rPr lang="es-MX" b="1" dirty="0" err="1">
                <a:solidFill>
                  <a:srgbClr val="000000"/>
                </a:solidFill>
                <a:latin typeface="arial" panose="020B0604020202020204" pitchFamily="34" charset="0"/>
              </a:rPr>
              <a:t>Mexico</a:t>
            </a:r>
            <a:r>
              <a:rPr lang="es-MX" b="1" dirty="0">
                <a:solidFill>
                  <a:srgbClr val="000000"/>
                </a:solidFill>
                <a:latin typeface="arial" panose="020B0604020202020204" pitchFamily="34" charset="0"/>
              </a:rPr>
              <a:t>.</a:t>
            </a:r>
          </a:p>
          <a:p>
            <a:r>
              <a:rPr lang="es-MX" u="sng" dirty="0">
                <a:solidFill>
                  <a:srgbClr val="660066"/>
                </a:solidFill>
                <a:latin typeface="arial" panose="020B0604020202020204" pitchFamily="34" charset="0"/>
                <a:hlinkClick r:id="rId3"/>
              </a:rPr>
              <a:t>Colchero MA</a:t>
            </a:r>
            <a:r>
              <a:rPr lang="es-MX" baseline="30000" dirty="0">
                <a:solidFill>
                  <a:srgbClr val="000000"/>
                </a:solidFill>
                <a:latin typeface="arial" panose="020B0604020202020204" pitchFamily="34" charset="0"/>
              </a:rPr>
              <a:t>1</a:t>
            </a:r>
            <a:r>
              <a:rPr lang="es-MX" dirty="0">
                <a:solidFill>
                  <a:srgbClr val="000000"/>
                </a:solidFill>
                <a:latin typeface="arial" panose="020B0604020202020204" pitchFamily="34" charset="0"/>
              </a:rPr>
              <a:t>, </a:t>
            </a:r>
            <a:r>
              <a:rPr lang="es-MX" u="sng" dirty="0">
                <a:solidFill>
                  <a:srgbClr val="660066"/>
                </a:solidFill>
                <a:latin typeface="arial" panose="020B0604020202020204" pitchFamily="34" charset="0"/>
                <a:hlinkClick r:id="rId4"/>
              </a:rPr>
              <a:t>Contreras-Loya D</a:t>
            </a:r>
            <a:r>
              <a:rPr lang="es-MX" baseline="30000" dirty="0">
                <a:solidFill>
                  <a:srgbClr val="000000"/>
                </a:solidFill>
                <a:latin typeface="arial" panose="020B0604020202020204" pitchFamily="34" charset="0"/>
              </a:rPr>
              <a:t>1</a:t>
            </a:r>
            <a:r>
              <a:rPr lang="es-MX" dirty="0">
                <a:solidFill>
                  <a:srgbClr val="000000"/>
                </a:solidFill>
                <a:latin typeface="arial" panose="020B0604020202020204" pitchFamily="34" charset="0"/>
              </a:rPr>
              <a:t>, </a:t>
            </a:r>
            <a:r>
              <a:rPr lang="es-MX" u="sng" dirty="0">
                <a:solidFill>
                  <a:srgbClr val="660066"/>
                </a:solidFill>
                <a:latin typeface="arial" panose="020B0604020202020204" pitchFamily="34" charset="0"/>
                <a:hlinkClick r:id="rId5"/>
              </a:rPr>
              <a:t>Lopez-Gatell H</a:t>
            </a:r>
            <a:r>
              <a:rPr lang="es-MX" baseline="30000" dirty="0">
                <a:solidFill>
                  <a:srgbClr val="000000"/>
                </a:solidFill>
                <a:latin typeface="arial" panose="020B0604020202020204" pitchFamily="34" charset="0"/>
              </a:rPr>
              <a:t>1</a:t>
            </a:r>
            <a:r>
              <a:rPr lang="es-MX" dirty="0">
                <a:solidFill>
                  <a:srgbClr val="000000"/>
                </a:solidFill>
                <a:latin typeface="arial" panose="020B0604020202020204" pitchFamily="34" charset="0"/>
              </a:rPr>
              <a:t>, </a:t>
            </a:r>
            <a:r>
              <a:rPr lang="es-MX" u="sng" dirty="0">
                <a:solidFill>
                  <a:srgbClr val="660066"/>
                </a:solidFill>
                <a:latin typeface="arial" panose="020B0604020202020204" pitchFamily="34" charset="0"/>
                <a:hlinkClick r:id="rId6"/>
              </a:rPr>
              <a:t>González de Cosío T</a:t>
            </a:r>
            <a:r>
              <a:rPr lang="es-MX" baseline="30000" dirty="0">
                <a:solidFill>
                  <a:srgbClr val="000000"/>
                </a:solidFill>
                <a:latin typeface="arial" panose="020B0604020202020204" pitchFamily="34" charset="0"/>
              </a:rPr>
              <a:t>1</a:t>
            </a:r>
            <a:r>
              <a:rPr lang="es-MX" dirty="0">
                <a:solidFill>
                  <a:srgbClr val="000000"/>
                </a:solidFill>
                <a:latin typeface="arial" panose="020B0604020202020204" pitchFamily="34" charset="0"/>
              </a:rPr>
              <a:t>.</a:t>
            </a:r>
            <a:endParaRPr lang="es-MX" b="0" i="0" dirty="0">
              <a:solidFill>
                <a:srgbClr val="000000"/>
              </a:solidFill>
              <a:effectLst/>
              <a:latin typeface="arial" panose="020B0604020202020204" pitchFamily="34" charset="0"/>
            </a:endParaRPr>
          </a:p>
        </p:txBody>
      </p:sp>
      <p:sp>
        <p:nvSpPr>
          <p:cNvPr id="8" name="Rectángulo 7">
            <a:extLst>
              <a:ext uri="{FF2B5EF4-FFF2-40B4-BE49-F238E27FC236}">
                <a16:creationId xmlns:a16="http://schemas.microsoft.com/office/drawing/2014/main" xmlns="" id="{ACAC0745-C042-4DBD-BB01-2870DE22B8EA}"/>
              </a:ext>
            </a:extLst>
          </p:cNvPr>
          <p:cNvSpPr/>
          <p:nvPr/>
        </p:nvSpPr>
        <p:spPr>
          <a:xfrm>
            <a:off x="786673" y="3312425"/>
            <a:ext cx="11811000" cy="3046988"/>
          </a:xfrm>
          <a:prstGeom prst="rect">
            <a:avLst/>
          </a:prstGeom>
        </p:spPr>
        <p:txBody>
          <a:bodyPr wrap="square">
            <a:spAutoFit/>
          </a:bodyPr>
          <a:lstStyle/>
          <a:p>
            <a:r>
              <a:rPr lang="es-ES" sz="3200" dirty="0"/>
              <a:t>Costos totales: </a:t>
            </a:r>
          </a:p>
          <a:p>
            <a:r>
              <a:rPr lang="es-ES" sz="3200" dirty="0"/>
              <a:t>Un rango entre 745.5 millones de dólares – 2.4 mil millones de dólares </a:t>
            </a:r>
          </a:p>
          <a:p>
            <a:r>
              <a:rPr lang="es-ES" sz="3200" dirty="0"/>
              <a:t>Fórmula representa entre 11 y 38%</a:t>
            </a:r>
          </a:p>
          <a:p>
            <a:endParaRPr lang="es-ES" sz="3200" dirty="0">
              <a:solidFill>
                <a:srgbClr val="000000"/>
              </a:solidFill>
              <a:latin typeface="Microsoft YaHei UI" panose="020B0503020204020204" pitchFamily="34" charset="-122"/>
            </a:endParaRPr>
          </a:p>
          <a:p>
            <a:endParaRPr lang="es-ES" sz="3200" dirty="0">
              <a:solidFill>
                <a:srgbClr val="000000"/>
              </a:solidFill>
              <a:latin typeface="Microsoft YaHei UI" panose="020B0503020204020204" pitchFamily="34" charset="-122"/>
            </a:endParaRPr>
          </a:p>
        </p:txBody>
      </p:sp>
    </p:spTree>
    <p:extLst>
      <p:ext uri="{BB962C8B-B14F-4D97-AF65-F5344CB8AC3E}">
        <p14:creationId xmlns:p14="http://schemas.microsoft.com/office/powerpoint/2010/main" val="3807929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rcRect l="32985" t="27033" r="33871" b="10231"/>
          <a:stretch/>
        </p:blipFill>
        <p:spPr bwMode="auto">
          <a:xfrm>
            <a:off x="231251" y="378820"/>
            <a:ext cx="5084618" cy="5407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ipse 5">
            <a:extLst>
              <a:ext uri="{FF2B5EF4-FFF2-40B4-BE49-F238E27FC236}">
                <a16:creationId xmlns:a16="http://schemas.microsoft.com/office/drawing/2014/main" xmlns="" id="{2FAF7070-9837-4E32-A396-2F0BD57B4A98}"/>
              </a:ext>
            </a:extLst>
          </p:cNvPr>
          <p:cNvSpPr/>
          <p:nvPr/>
        </p:nvSpPr>
        <p:spPr>
          <a:xfrm>
            <a:off x="7049419" y="277585"/>
            <a:ext cx="1643743" cy="177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800" b="1" dirty="0"/>
              <a:t>5</a:t>
            </a:r>
            <a:endParaRPr lang="es-MX" sz="8800" b="1" dirty="0"/>
          </a:p>
        </p:txBody>
      </p:sp>
      <p:sp>
        <p:nvSpPr>
          <p:cNvPr id="5" name="Título 1">
            <a:extLst>
              <a:ext uri="{FF2B5EF4-FFF2-40B4-BE49-F238E27FC236}">
                <a16:creationId xmlns:a16="http://schemas.microsoft.com/office/drawing/2014/main" xmlns="" id="{FB245267-8700-4DFC-B083-1B219A2AE6C0}"/>
              </a:ext>
            </a:extLst>
          </p:cNvPr>
          <p:cNvSpPr>
            <a:spLocks noGrp="1"/>
          </p:cNvSpPr>
          <p:nvPr>
            <p:ph type="title"/>
          </p:nvPr>
        </p:nvSpPr>
        <p:spPr>
          <a:xfrm>
            <a:off x="5579070" y="3316061"/>
            <a:ext cx="6501422" cy="1600200"/>
          </a:xfrm>
        </p:spPr>
        <p:txBody>
          <a:bodyPr/>
          <a:lstStyle/>
          <a:p>
            <a:r>
              <a:rPr lang="es-ES" dirty="0"/>
              <a:t>Fortalecer la vigilancia del CCSLM</a:t>
            </a:r>
            <a:endParaRPr lang="es-MX" dirty="0"/>
          </a:p>
        </p:txBody>
      </p:sp>
    </p:spTree>
    <p:extLst>
      <p:ext uri="{BB962C8B-B14F-4D97-AF65-F5344CB8AC3E}">
        <p14:creationId xmlns:p14="http://schemas.microsoft.com/office/powerpoint/2010/main" val="22920425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5F5BB708-9261-4B84-B53A-7056FF71E652}"/>
              </a:ext>
            </a:extLst>
          </p:cNvPr>
          <p:cNvSpPr>
            <a:spLocks noGrp="1"/>
          </p:cNvSpPr>
          <p:nvPr>
            <p:ph idx="4294967295"/>
          </p:nvPr>
        </p:nvSpPr>
        <p:spPr>
          <a:xfrm>
            <a:off x="0" y="1825625"/>
            <a:ext cx="10515600" cy="4351338"/>
          </a:xfrm>
        </p:spPr>
        <p:txBody>
          <a:bodyPr/>
          <a:lstStyle/>
          <a:p>
            <a:r>
              <a:rPr lang="es-ES" dirty="0"/>
              <a:t>líneas del plan</a:t>
            </a:r>
          </a:p>
          <a:p>
            <a:endParaRPr lang="es-ES" dirty="0"/>
          </a:p>
          <a:p>
            <a:endParaRPr lang="es-MX" dirty="0"/>
          </a:p>
        </p:txBody>
      </p:sp>
      <p:pic>
        <p:nvPicPr>
          <p:cNvPr id="4" name="Imagen 3">
            <a:extLst>
              <a:ext uri="{FF2B5EF4-FFF2-40B4-BE49-F238E27FC236}">
                <a16:creationId xmlns:a16="http://schemas.microsoft.com/office/drawing/2014/main" xmlns="" id="{7B7097D6-82E7-47F1-B1ED-D2C3CEF79A84}"/>
              </a:ext>
            </a:extLst>
          </p:cNvPr>
          <p:cNvPicPr>
            <a:picLocks noChangeAspect="1"/>
          </p:cNvPicPr>
          <p:nvPr/>
        </p:nvPicPr>
        <p:blipFill rotWithShape="1">
          <a:blip r:embed="rId2"/>
          <a:srcRect l="19971" t="19708" r="57529" b="11614"/>
          <a:stretch/>
        </p:blipFill>
        <p:spPr>
          <a:xfrm>
            <a:off x="45020" y="451883"/>
            <a:ext cx="3898687" cy="4558656"/>
          </a:xfrm>
          <a:prstGeom prst="rect">
            <a:avLst/>
          </a:prstGeom>
        </p:spPr>
      </p:pic>
      <p:sp>
        <p:nvSpPr>
          <p:cNvPr id="6" name="Título 1">
            <a:extLst>
              <a:ext uri="{FF2B5EF4-FFF2-40B4-BE49-F238E27FC236}">
                <a16:creationId xmlns:a16="http://schemas.microsoft.com/office/drawing/2014/main" xmlns="" id="{179B3C52-5561-4F2F-8137-93A29602CC1E}"/>
              </a:ext>
            </a:extLst>
          </p:cNvPr>
          <p:cNvSpPr>
            <a:spLocks noGrp="1"/>
          </p:cNvSpPr>
          <p:nvPr>
            <p:ph type="title"/>
          </p:nvPr>
        </p:nvSpPr>
        <p:spPr>
          <a:xfrm>
            <a:off x="4199860" y="1825625"/>
            <a:ext cx="6973329" cy="858380"/>
          </a:xfrm>
        </p:spPr>
        <p:txBody>
          <a:bodyPr>
            <a:noAutofit/>
          </a:bodyPr>
          <a:lstStyle/>
          <a:p>
            <a:r>
              <a:rPr lang="es-ES" sz="2800" b="1" dirty="0"/>
              <a:t>Línea de acción estratégica 2: Mejoramiento del entorno con respecto a la nutrición y la actividad física en los establecimientos escolares. </a:t>
            </a:r>
            <a:endParaRPr lang="es-MX" sz="2800" dirty="0"/>
          </a:p>
        </p:txBody>
      </p:sp>
    </p:spTree>
    <p:extLst>
      <p:ext uri="{BB962C8B-B14F-4D97-AF65-F5344CB8AC3E}">
        <p14:creationId xmlns:p14="http://schemas.microsoft.com/office/powerpoint/2010/main" val="313391725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102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rcRect l="61243" t="23629" r="5820" b="5687"/>
          <a:stretch/>
        </p:blipFill>
        <p:spPr bwMode="auto">
          <a:xfrm>
            <a:off x="2115207" y="490056"/>
            <a:ext cx="7961586" cy="6075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Elipse"/>
          <p:cNvSpPr/>
          <p:nvPr/>
        </p:nvSpPr>
        <p:spPr>
          <a:xfrm>
            <a:off x="3731166" y="1694793"/>
            <a:ext cx="709449" cy="12770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Elipse"/>
          <p:cNvSpPr/>
          <p:nvPr/>
        </p:nvSpPr>
        <p:spPr>
          <a:xfrm>
            <a:off x="8429298" y="1379483"/>
            <a:ext cx="599090" cy="15607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Elipse"/>
          <p:cNvSpPr/>
          <p:nvPr/>
        </p:nvSpPr>
        <p:spPr>
          <a:xfrm>
            <a:off x="3305504" y="1056292"/>
            <a:ext cx="6243144" cy="2207171"/>
          </a:xfrm>
          <a:prstGeom prst="ellipse">
            <a:avLst/>
          </a:prstGeom>
          <a:noFill/>
          <a:ln w="666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b="1" dirty="0">
                <a:solidFill>
                  <a:schemeClr val="tx2"/>
                </a:solidFill>
              </a:rPr>
              <a:t>ESCUELA</a:t>
            </a:r>
          </a:p>
        </p:txBody>
      </p:sp>
    </p:spTree>
    <p:extLst>
      <p:ext uri="{BB962C8B-B14F-4D97-AF65-F5344CB8AC3E}">
        <p14:creationId xmlns:p14="http://schemas.microsoft.com/office/powerpoint/2010/main" val="263958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1026" name="Picture 2" descr="C:\Users\malom\Desktop\FOTOS ESCUELAS\post_0903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411" y="4889131"/>
            <a:ext cx="53816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alom\Desktop\FOTOS ESCUELAS\bdd5e73b91e1993e16e4dbff5e155f3e_XL.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68788" y="2926943"/>
            <a:ext cx="3338106" cy="18768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alom\Desktop\FOTOS ESCUELAS\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7496" y="270152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alom\Desktop\FOTOS ESCUELAS\1445130671835.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24001" y="-12700"/>
            <a:ext cx="3902075" cy="2597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alom\Desktop\FOTOS ESCUELAS\7684_0944bfXo8WRpMNz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8871" y="79191"/>
            <a:ext cx="3438525" cy="27336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malom\Desktop\FOTOS ESCUELAS\imag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9414" y="258445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malom\Desktop\FOTOS ESCUELAS\Comida_Chatarra-5_3.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965670" y="4943900"/>
            <a:ext cx="1981200" cy="1319212"/>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contenido 3">
            <a:extLst>
              <a:ext uri="{FF2B5EF4-FFF2-40B4-BE49-F238E27FC236}">
                <a16:creationId xmlns:a16="http://schemas.microsoft.com/office/drawing/2014/main" xmlns="" id="{DE7A7797-BD8D-4511-ACE4-1CEFA08D4054}"/>
              </a:ext>
            </a:extLst>
          </p:cNvPr>
          <p:cNvSpPr>
            <a:spLocks noGrp="1"/>
          </p:cNvSpPr>
          <p:nvPr>
            <p:ph idx="1"/>
          </p:nvPr>
        </p:nvSpPr>
        <p:spPr/>
        <p:txBody>
          <a:bodyPr/>
          <a:lstStyle/>
          <a:p>
            <a:endParaRPr lang="es-MX"/>
          </a:p>
        </p:txBody>
      </p:sp>
    </p:spTree>
    <p:extLst>
      <p:ext uri="{BB962C8B-B14F-4D97-AF65-F5344CB8AC3E}">
        <p14:creationId xmlns:p14="http://schemas.microsoft.com/office/powerpoint/2010/main" val="2458132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930719C-F628-4C0B-86A4-EA80F2A01CD4}"/>
              </a:ext>
            </a:extLst>
          </p:cNvPr>
          <p:cNvSpPr>
            <a:spLocks noGrp="1"/>
          </p:cNvSpPr>
          <p:nvPr>
            <p:ph type="title"/>
          </p:nvPr>
        </p:nvSpPr>
        <p:spPr>
          <a:xfrm>
            <a:off x="100570" y="-179399"/>
            <a:ext cx="11222156" cy="1325563"/>
          </a:xfrm>
        </p:spPr>
        <p:txBody>
          <a:bodyPr>
            <a:normAutofit/>
          </a:bodyPr>
          <a:lstStyle/>
          <a:p>
            <a:r>
              <a:rPr lang="es-MX" dirty="0">
                <a:solidFill>
                  <a:schemeClr val="tx1"/>
                </a:solidFill>
                <a:latin typeface="Arial Narrow" panose="020B0606020202030204" pitchFamily="34" charset="0"/>
              </a:rPr>
              <a:t>Transición epidemiológica en México</a:t>
            </a:r>
          </a:p>
        </p:txBody>
      </p:sp>
      <p:sp>
        <p:nvSpPr>
          <p:cNvPr id="8" name="Marcador de número de diapositiva 1"/>
          <p:cNvSpPr>
            <a:spLocks noGrp="1"/>
          </p:cNvSpPr>
          <p:nvPr>
            <p:ph type="sldNum" sz="quarter" idx="12"/>
          </p:nvPr>
        </p:nvSpPr>
        <p:spPr>
          <a:xfrm>
            <a:off x="9390084" y="6506250"/>
            <a:ext cx="2743200" cy="365125"/>
          </a:xfrm>
        </p:spPr>
        <p:txBody>
          <a:bodyPr/>
          <a:lstStyle/>
          <a:p>
            <a:fld id="{651B5F1C-1320-4719-97E3-131628DDD889}" type="slidenum">
              <a:rPr lang="es-MX"/>
              <a:t>6</a:t>
            </a:fld>
            <a:endParaRPr lang="es-MX" dirty="0"/>
          </a:p>
        </p:txBody>
      </p:sp>
      <p:sp>
        <p:nvSpPr>
          <p:cNvPr id="9" name="Rectángulo 8"/>
          <p:cNvSpPr/>
          <p:nvPr/>
        </p:nvSpPr>
        <p:spPr>
          <a:xfrm>
            <a:off x="10226921" y="1153688"/>
            <a:ext cx="1628931" cy="830997"/>
          </a:xfrm>
          <a:prstGeom prst="rect">
            <a:avLst/>
          </a:prstGeom>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2400" dirty="0">
                <a:latin typeface="Arial Narrow" panose="020B0606020202030204" pitchFamily="34" charset="0"/>
              </a:rPr>
              <a:t>Variación</a:t>
            </a:r>
          </a:p>
          <a:p>
            <a:pPr algn="ctr"/>
            <a:r>
              <a:rPr lang="es-MX" sz="2400" dirty="0">
                <a:latin typeface="Arial Narrow" panose="020B0606020202030204" pitchFamily="34" charset="0"/>
              </a:rPr>
              <a:t>1980 - 2016</a:t>
            </a:r>
          </a:p>
        </p:txBody>
      </p:sp>
      <p:sp>
        <p:nvSpPr>
          <p:cNvPr id="10" name="Rectangle 2"/>
          <p:cNvSpPr/>
          <p:nvPr/>
        </p:nvSpPr>
        <p:spPr>
          <a:xfrm>
            <a:off x="869274" y="1131428"/>
            <a:ext cx="9316194" cy="963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MX" sz="3200" dirty="0">
                <a:solidFill>
                  <a:schemeClr val="bg2">
                    <a:lumMod val="25000"/>
                  </a:schemeClr>
                </a:solidFill>
                <a:latin typeface="Arial Narrow" panose="020B0606020202030204" pitchFamily="34" charset="0"/>
                <a:ea typeface="Helvetica Neue LT Std 45 Light" charset="0"/>
                <a:cs typeface="Arial" panose="020B0604020202020204" pitchFamily="34" charset="0"/>
              </a:rPr>
              <a:t>Mortalidad por grandes grupos de enfermedad 1980 - 2016</a:t>
            </a:r>
          </a:p>
        </p:txBody>
      </p:sp>
      <p:grpSp>
        <p:nvGrpSpPr>
          <p:cNvPr id="11" name="Grupo 10"/>
          <p:cNvGrpSpPr/>
          <p:nvPr/>
        </p:nvGrpSpPr>
        <p:grpSpPr>
          <a:xfrm>
            <a:off x="10410267" y="3971744"/>
            <a:ext cx="1263630" cy="646982"/>
            <a:chOff x="10844426" y="3085120"/>
            <a:chExt cx="952854" cy="389667"/>
          </a:xfrm>
        </p:grpSpPr>
        <p:sp>
          <p:nvSpPr>
            <p:cNvPr id="12" name="1 CuadroTexto"/>
            <p:cNvSpPr txBox="1"/>
            <p:nvPr/>
          </p:nvSpPr>
          <p:spPr>
            <a:xfrm>
              <a:off x="10844426" y="3085624"/>
              <a:ext cx="952854" cy="38916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2800" b="1" dirty="0">
                  <a:solidFill>
                    <a:schemeClr val="bg2">
                      <a:lumMod val="50000"/>
                    </a:schemeClr>
                  </a:solidFill>
                  <a:latin typeface="Arial Narrow" panose="020B0606020202030204" pitchFamily="34" charset="0"/>
                </a:rPr>
                <a:t>71%</a:t>
              </a:r>
            </a:p>
            <a:p>
              <a:endParaRPr lang="es-MX" sz="2800" b="1" dirty="0">
                <a:solidFill>
                  <a:schemeClr val="bg2">
                    <a:lumMod val="50000"/>
                  </a:schemeClr>
                </a:solidFill>
                <a:latin typeface="Arial Narrow" panose="020B0606020202030204" pitchFamily="34" charset="0"/>
              </a:endParaRPr>
            </a:p>
          </p:txBody>
        </p:sp>
        <p:cxnSp>
          <p:nvCxnSpPr>
            <p:cNvPr id="13" name="Conector recto de flecha 12"/>
            <p:cNvCxnSpPr/>
            <p:nvPr/>
          </p:nvCxnSpPr>
          <p:spPr>
            <a:xfrm flipH="1" flipV="1">
              <a:off x="11659136" y="3085120"/>
              <a:ext cx="6043" cy="240346"/>
            </a:xfrm>
            <a:prstGeom prst="straightConnector1">
              <a:avLst/>
            </a:prstGeom>
            <a:ln w="476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upo 13"/>
          <p:cNvGrpSpPr/>
          <p:nvPr/>
        </p:nvGrpSpPr>
        <p:grpSpPr>
          <a:xfrm>
            <a:off x="10409479" y="1977438"/>
            <a:ext cx="1263813" cy="388079"/>
            <a:chOff x="10844374" y="1631303"/>
            <a:chExt cx="952991" cy="419906"/>
          </a:xfrm>
        </p:grpSpPr>
        <p:sp>
          <p:nvSpPr>
            <p:cNvPr id="17" name="1 CuadroTexto"/>
            <p:cNvSpPr txBox="1"/>
            <p:nvPr/>
          </p:nvSpPr>
          <p:spPr>
            <a:xfrm>
              <a:off x="10844374" y="1631303"/>
              <a:ext cx="952991" cy="3891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2800" b="1" dirty="0">
                  <a:solidFill>
                    <a:srgbClr val="58BAA4"/>
                  </a:solidFill>
                  <a:latin typeface="Arial Narrow" panose="020B0606020202030204" pitchFamily="34" charset="0"/>
                </a:rPr>
                <a:t>34%</a:t>
              </a:r>
            </a:p>
          </p:txBody>
        </p:sp>
        <p:cxnSp>
          <p:nvCxnSpPr>
            <p:cNvPr id="18" name="Conector recto de flecha 17"/>
            <p:cNvCxnSpPr/>
            <p:nvPr/>
          </p:nvCxnSpPr>
          <p:spPr>
            <a:xfrm flipH="1" flipV="1">
              <a:off x="11661406" y="1647285"/>
              <a:ext cx="2343" cy="403924"/>
            </a:xfrm>
            <a:prstGeom prst="straightConnector1">
              <a:avLst/>
            </a:prstGeom>
            <a:ln w="47625">
              <a:solidFill>
                <a:srgbClr val="58BAA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upo 18"/>
          <p:cNvGrpSpPr/>
          <p:nvPr/>
        </p:nvGrpSpPr>
        <p:grpSpPr>
          <a:xfrm>
            <a:off x="10409478" y="3347966"/>
            <a:ext cx="1263813" cy="441039"/>
            <a:chOff x="10758394" y="3069018"/>
            <a:chExt cx="952991" cy="477209"/>
          </a:xfrm>
        </p:grpSpPr>
        <p:sp>
          <p:nvSpPr>
            <p:cNvPr id="20" name="1 CuadroTexto"/>
            <p:cNvSpPr txBox="1"/>
            <p:nvPr/>
          </p:nvSpPr>
          <p:spPr>
            <a:xfrm>
              <a:off x="10758394" y="3069018"/>
              <a:ext cx="952991" cy="3891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2800" b="1" dirty="0">
                  <a:solidFill>
                    <a:srgbClr val="C00000"/>
                  </a:solidFill>
                  <a:latin typeface="Arial Narrow" panose="020B0606020202030204" pitchFamily="34" charset="0"/>
                </a:rPr>
                <a:t>296%</a:t>
              </a:r>
            </a:p>
          </p:txBody>
        </p:sp>
        <p:cxnSp>
          <p:nvCxnSpPr>
            <p:cNvPr id="21" name="Conector recto de flecha 20"/>
            <p:cNvCxnSpPr/>
            <p:nvPr/>
          </p:nvCxnSpPr>
          <p:spPr>
            <a:xfrm flipH="1" flipV="1">
              <a:off x="11668348" y="3122632"/>
              <a:ext cx="3167" cy="423595"/>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upo 21"/>
          <p:cNvGrpSpPr/>
          <p:nvPr/>
        </p:nvGrpSpPr>
        <p:grpSpPr>
          <a:xfrm>
            <a:off x="10409477" y="5106157"/>
            <a:ext cx="1263813" cy="449620"/>
            <a:chOff x="10844376" y="5169322"/>
            <a:chExt cx="952991" cy="486494"/>
          </a:xfrm>
        </p:grpSpPr>
        <p:sp>
          <p:nvSpPr>
            <p:cNvPr id="23" name="1 CuadroTexto"/>
            <p:cNvSpPr txBox="1"/>
            <p:nvPr/>
          </p:nvSpPr>
          <p:spPr>
            <a:xfrm>
              <a:off x="10844376" y="5169322"/>
              <a:ext cx="952991" cy="3891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2800" b="1" dirty="0">
                  <a:solidFill>
                    <a:schemeClr val="accent6">
                      <a:lumMod val="50000"/>
                    </a:schemeClr>
                  </a:solidFill>
                  <a:latin typeface="Arial Narrow" panose="020B0606020202030204" pitchFamily="34" charset="0"/>
                </a:rPr>
                <a:t>85%</a:t>
              </a:r>
            </a:p>
          </p:txBody>
        </p:sp>
        <p:cxnSp>
          <p:nvCxnSpPr>
            <p:cNvPr id="24" name="Conector recto de flecha 23"/>
            <p:cNvCxnSpPr/>
            <p:nvPr/>
          </p:nvCxnSpPr>
          <p:spPr>
            <a:xfrm flipH="1">
              <a:off x="11655802" y="5215728"/>
              <a:ext cx="3353" cy="440088"/>
            </a:xfrm>
            <a:prstGeom prst="straightConnector1">
              <a:avLst/>
            </a:prstGeom>
            <a:ln w="476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upo 25"/>
          <p:cNvGrpSpPr/>
          <p:nvPr/>
        </p:nvGrpSpPr>
        <p:grpSpPr>
          <a:xfrm>
            <a:off x="3850518" y="6312467"/>
            <a:ext cx="3886835" cy="517818"/>
            <a:chOff x="5883761" y="78424"/>
            <a:chExt cx="6029203" cy="784426"/>
          </a:xfrm>
        </p:grpSpPr>
        <p:pic>
          <p:nvPicPr>
            <p:cNvPr id="27" name="Imagen 26"/>
            <p:cNvPicPr>
              <a:picLocks noChangeAspect="1"/>
            </p:cNvPicPr>
            <p:nvPr/>
          </p:nvPicPr>
          <p:blipFill rotWithShape="1">
            <a:blip r:embed="rId3" cstate="print">
              <a:extLst>
                <a:ext uri="{28A0092B-C50C-407E-A947-70E740481C1C}">
                  <a14:useLocalDpi xmlns:a14="http://schemas.microsoft.com/office/drawing/2010/main" val="0"/>
                </a:ext>
              </a:extLst>
            </a:blip>
            <a:srcRect t="11500" b="18444"/>
            <a:stretch/>
          </p:blipFill>
          <p:spPr>
            <a:xfrm>
              <a:off x="9742328" y="78424"/>
              <a:ext cx="2170636" cy="784426"/>
            </a:xfrm>
            <a:prstGeom prst="rect">
              <a:avLst/>
            </a:prstGeom>
            <a:solidFill>
              <a:schemeClr val="accent1">
                <a:alpha val="2000"/>
              </a:schemeClr>
            </a:solidFill>
          </p:spPr>
        </p:pic>
        <p:pic>
          <p:nvPicPr>
            <p:cNvPr id="28" name="Picture 6" descr="Resultado de imagen para op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42" t="39435" r="55071" b="39260"/>
            <a:stretch/>
          </p:blipFill>
          <p:spPr bwMode="auto">
            <a:xfrm>
              <a:off x="8089066" y="134862"/>
              <a:ext cx="1668417" cy="690863"/>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3761" y="217160"/>
              <a:ext cx="2127957" cy="537940"/>
            </a:xfrm>
            <a:prstGeom prst="rect">
              <a:avLst/>
            </a:prstGeom>
          </p:spPr>
        </p:pic>
      </p:grpSp>
      <p:grpSp>
        <p:nvGrpSpPr>
          <p:cNvPr id="3" name="Grupo 2"/>
          <p:cNvGrpSpPr/>
          <p:nvPr/>
        </p:nvGrpSpPr>
        <p:grpSpPr>
          <a:xfrm>
            <a:off x="560717" y="1759644"/>
            <a:ext cx="9879135" cy="4615809"/>
            <a:chOff x="560717" y="1743602"/>
            <a:chExt cx="9879135" cy="4615809"/>
          </a:xfrm>
        </p:grpSpPr>
        <p:graphicFrame>
          <p:nvGraphicFramePr>
            <p:cNvPr id="32" name="Gráfico 31"/>
            <p:cNvGraphicFramePr>
              <a:graphicFrameLocks/>
            </p:cNvGraphicFramePr>
            <p:nvPr>
              <p:extLst/>
            </p:nvPr>
          </p:nvGraphicFramePr>
          <p:xfrm>
            <a:off x="560717" y="1743602"/>
            <a:ext cx="9879135" cy="4615809"/>
          </p:xfrm>
          <a:graphic>
            <a:graphicData uri="http://schemas.openxmlformats.org/drawingml/2006/chart">
              <c:chart xmlns:c="http://schemas.openxmlformats.org/drawingml/2006/chart" xmlns:r="http://schemas.openxmlformats.org/officeDocument/2006/relationships" r:id="rId6"/>
            </a:graphicData>
          </a:graphic>
        </p:graphicFrame>
        <p:sp>
          <p:nvSpPr>
            <p:cNvPr id="33" name="1 CuadroTexto"/>
            <p:cNvSpPr txBox="1"/>
            <p:nvPr/>
          </p:nvSpPr>
          <p:spPr>
            <a:xfrm rot="21430776">
              <a:off x="2342139" y="5030462"/>
              <a:ext cx="2093335" cy="5598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2000" b="1" dirty="0">
                  <a:solidFill>
                    <a:srgbClr val="C00000"/>
                  </a:solidFill>
                  <a:latin typeface="Arial Narrow" panose="020B0606020202030204" pitchFamily="34" charset="0"/>
                  <a:cs typeface="Arial" pitchFamily="34" charset="0"/>
                </a:rPr>
                <a:t>Diabetes mellitus</a:t>
              </a:r>
            </a:p>
          </p:txBody>
        </p:sp>
        <p:sp>
          <p:nvSpPr>
            <p:cNvPr id="34" name="1 CuadroTexto"/>
            <p:cNvSpPr txBox="1"/>
            <p:nvPr/>
          </p:nvSpPr>
          <p:spPr>
            <a:xfrm rot="188136">
              <a:off x="6463144" y="4660612"/>
              <a:ext cx="3290513" cy="5598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2000" b="1" dirty="0">
                  <a:solidFill>
                    <a:schemeClr val="accent6">
                      <a:lumMod val="50000"/>
                    </a:schemeClr>
                  </a:solidFill>
                  <a:latin typeface="Arial Narrow" panose="020B0606020202030204" pitchFamily="34" charset="0"/>
                  <a:cs typeface="Arial" pitchFamily="34" charset="0"/>
                </a:rPr>
                <a:t>Enfermedades infecciosas y parasitarias</a:t>
              </a:r>
            </a:p>
          </p:txBody>
        </p:sp>
      </p:grpSp>
    </p:spTree>
    <p:extLst>
      <p:ext uri="{BB962C8B-B14F-4D97-AF65-F5344CB8AC3E}">
        <p14:creationId xmlns:p14="http://schemas.microsoft.com/office/powerpoint/2010/main" val="20604531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24ADB6E-D390-47C8-85A0-DD9573BDD41D}"/>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824A0285-70D8-4149-B0A4-A427DBE57ED7}"/>
              </a:ext>
            </a:extLst>
          </p:cNvPr>
          <p:cNvPicPr>
            <a:picLocks noGrp="1" noChangeAspect="1"/>
          </p:cNvPicPr>
          <p:nvPr>
            <p:ph idx="1"/>
          </p:nvPr>
        </p:nvPicPr>
        <p:blipFill rotWithShape="1">
          <a:blip r:embed="rId2"/>
          <a:srcRect l="22493" t="16990" r="15388" b="11609"/>
          <a:stretch/>
        </p:blipFill>
        <p:spPr>
          <a:xfrm>
            <a:off x="1561580" y="159026"/>
            <a:ext cx="9026908" cy="5836522"/>
          </a:xfrm>
          <a:prstGeom prst="rect">
            <a:avLst/>
          </a:prstGeom>
        </p:spPr>
      </p:pic>
      <p:sp>
        <p:nvSpPr>
          <p:cNvPr id="5" name="Signo de multiplicación 4">
            <a:extLst>
              <a:ext uri="{FF2B5EF4-FFF2-40B4-BE49-F238E27FC236}">
                <a16:creationId xmlns:a16="http://schemas.microsoft.com/office/drawing/2014/main" xmlns="" id="{08519E80-67BF-412F-BEE2-084632975E12}"/>
              </a:ext>
            </a:extLst>
          </p:cNvPr>
          <p:cNvSpPr/>
          <p:nvPr/>
        </p:nvSpPr>
        <p:spPr>
          <a:xfrm>
            <a:off x="6980584" y="3737114"/>
            <a:ext cx="1441173" cy="140141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0629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73D85B7-7E2E-4F74-B68C-3B2CD14B7898}"/>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4A3CE6FF-6BFE-4D09-9576-4D413BFDB979}"/>
              </a:ext>
            </a:extLst>
          </p:cNvPr>
          <p:cNvPicPr>
            <a:picLocks noGrp="1" noChangeAspect="1"/>
          </p:cNvPicPr>
          <p:nvPr>
            <p:ph idx="1"/>
          </p:nvPr>
        </p:nvPicPr>
        <p:blipFill rotWithShape="1">
          <a:blip r:embed="rId2"/>
          <a:srcRect l="12807" t="16989" r="13065" b="14134"/>
          <a:stretch/>
        </p:blipFill>
        <p:spPr>
          <a:xfrm>
            <a:off x="1522012" y="1103244"/>
            <a:ext cx="9156459" cy="4785605"/>
          </a:xfrm>
          <a:prstGeom prst="rect">
            <a:avLst/>
          </a:prstGeom>
        </p:spPr>
      </p:pic>
    </p:spTree>
    <p:extLst>
      <p:ext uri="{BB962C8B-B14F-4D97-AF65-F5344CB8AC3E}">
        <p14:creationId xmlns:p14="http://schemas.microsoft.com/office/powerpoint/2010/main" val="1336124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074D9D6-2908-4229-BA90-3E713E3AA7FD}"/>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59CB1743-5D50-44C4-9982-693185B90B89}"/>
              </a:ext>
            </a:extLst>
          </p:cNvPr>
          <p:cNvPicPr>
            <a:picLocks noGrp="1" noChangeAspect="1"/>
          </p:cNvPicPr>
          <p:nvPr>
            <p:ph idx="1"/>
          </p:nvPr>
        </p:nvPicPr>
        <p:blipFill rotWithShape="1">
          <a:blip r:embed="rId2"/>
          <a:srcRect l="12548" t="16989" r="13324" b="12527"/>
          <a:stretch/>
        </p:blipFill>
        <p:spPr>
          <a:xfrm>
            <a:off x="1522576" y="178904"/>
            <a:ext cx="9120401" cy="5861958"/>
          </a:xfrm>
          <a:prstGeom prst="rect">
            <a:avLst/>
          </a:prstGeom>
        </p:spPr>
      </p:pic>
      <p:sp>
        <p:nvSpPr>
          <p:cNvPr id="3" name="Rectángulo 2">
            <a:extLst>
              <a:ext uri="{FF2B5EF4-FFF2-40B4-BE49-F238E27FC236}">
                <a16:creationId xmlns:a16="http://schemas.microsoft.com/office/drawing/2014/main" xmlns="" id="{6BA2E388-D905-4D61-A7DA-54389EA27383}"/>
              </a:ext>
            </a:extLst>
          </p:cNvPr>
          <p:cNvSpPr/>
          <p:nvPr/>
        </p:nvSpPr>
        <p:spPr>
          <a:xfrm>
            <a:off x="2867025" y="4438650"/>
            <a:ext cx="378142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Las bebidas azucaradas fueron el </a:t>
            </a:r>
            <a:r>
              <a:rPr lang="es-ES" dirty="0" smtClean="0"/>
              <a:t>6 8%de la publicidad </a:t>
            </a:r>
            <a:r>
              <a:rPr lang="es-ES" dirty="0"/>
              <a:t>en instalaciones de educación primaria </a:t>
            </a:r>
            <a:endParaRPr lang="es-MX" dirty="0"/>
          </a:p>
        </p:txBody>
      </p:sp>
    </p:spTree>
    <p:extLst>
      <p:ext uri="{BB962C8B-B14F-4D97-AF65-F5344CB8AC3E}">
        <p14:creationId xmlns:p14="http://schemas.microsoft.com/office/powerpoint/2010/main" val="40993724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511BD8B-3F08-4EE4-865B-0FCA1C3793CB}"/>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4366F1A7-8C47-4A88-A8B6-596BFCC70064}"/>
              </a:ext>
            </a:extLst>
          </p:cNvPr>
          <p:cNvPicPr>
            <a:picLocks noGrp="1" noChangeAspect="1"/>
          </p:cNvPicPr>
          <p:nvPr>
            <p:ph idx="1"/>
          </p:nvPr>
        </p:nvPicPr>
        <p:blipFill rotWithShape="1">
          <a:blip r:embed="rId2"/>
          <a:srcRect l="12677" t="15152" r="13065" b="14593"/>
          <a:stretch/>
        </p:blipFill>
        <p:spPr>
          <a:xfrm>
            <a:off x="1524032" y="566530"/>
            <a:ext cx="9114118" cy="5426766"/>
          </a:xfrm>
          <a:prstGeom prst="rect">
            <a:avLst/>
          </a:prstGeom>
        </p:spPr>
      </p:pic>
    </p:spTree>
    <p:extLst>
      <p:ext uri="{BB962C8B-B14F-4D97-AF65-F5344CB8AC3E}">
        <p14:creationId xmlns:p14="http://schemas.microsoft.com/office/powerpoint/2010/main" val="37089574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2BE834D-398A-4C9E-9ABE-F7B505708D40}"/>
              </a:ext>
            </a:extLst>
          </p:cNvPr>
          <p:cNvSpPr>
            <a:spLocks noGrp="1"/>
          </p:cNvSpPr>
          <p:nvPr>
            <p:ph type="title"/>
          </p:nvPr>
        </p:nvSpPr>
        <p:spPr>
          <a:xfrm>
            <a:off x="1600449" y="-2513302"/>
            <a:ext cx="3508744" cy="259754"/>
          </a:xfrm>
        </p:spPr>
        <p:txBody>
          <a:bodyPr>
            <a:normAutofit fontScale="90000"/>
          </a:bodyPr>
          <a:lstStyle/>
          <a:p>
            <a:endParaRPr lang="es-MX" dirty="0"/>
          </a:p>
        </p:txBody>
      </p:sp>
      <p:pic>
        <p:nvPicPr>
          <p:cNvPr id="4" name="Marcador de contenido 3">
            <a:extLst>
              <a:ext uri="{FF2B5EF4-FFF2-40B4-BE49-F238E27FC236}">
                <a16:creationId xmlns:a16="http://schemas.microsoft.com/office/drawing/2014/main" xmlns="" id="{3E044A1D-5956-4127-929D-4F5C3B7738A8}"/>
              </a:ext>
            </a:extLst>
          </p:cNvPr>
          <p:cNvPicPr>
            <a:picLocks noGrp="1" noChangeAspect="1"/>
          </p:cNvPicPr>
          <p:nvPr>
            <p:ph idx="1"/>
          </p:nvPr>
        </p:nvPicPr>
        <p:blipFill rotWithShape="1">
          <a:blip r:embed="rId2"/>
          <a:srcRect l="12548" t="17678" r="13453" b="12297"/>
          <a:stretch/>
        </p:blipFill>
        <p:spPr>
          <a:xfrm>
            <a:off x="1118937" y="1040209"/>
            <a:ext cx="9118582" cy="5817791"/>
          </a:xfrm>
          <a:prstGeom prst="rect">
            <a:avLst/>
          </a:prstGeom>
        </p:spPr>
      </p:pic>
      <p:pic>
        <p:nvPicPr>
          <p:cNvPr id="4100" name="Picture 4" descr="File:Flag of Mexico.svg">
            <a:extLst>
              <a:ext uri="{FF2B5EF4-FFF2-40B4-BE49-F238E27FC236}">
                <a16:creationId xmlns:a16="http://schemas.microsoft.com/office/drawing/2014/main" xmlns="" id="{4C1C55F6-144E-452B-93DD-184FA150D5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205"/>
            <a:ext cx="2542674" cy="1452503"/>
          </a:xfrm>
          <a:prstGeom prst="rect">
            <a:avLst/>
          </a:prstGeom>
          <a:noFill/>
          <a:extLst>
            <a:ext uri="{909E8E84-426E-40DD-AFC4-6F175D3DCCD1}">
              <a14:hiddenFill xmlns:a14="http://schemas.microsoft.com/office/drawing/2010/main">
                <a:solidFill>
                  <a:srgbClr val="FFFFFF"/>
                </a:solidFill>
              </a14:hiddenFill>
            </a:ext>
          </a:extLst>
        </p:spPr>
      </p:pic>
      <p:sp>
        <p:nvSpPr>
          <p:cNvPr id="3" name="Elipse 2">
            <a:extLst>
              <a:ext uri="{FF2B5EF4-FFF2-40B4-BE49-F238E27FC236}">
                <a16:creationId xmlns:a16="http://schemas.microsoft.com/office/drawing/2014/main" xmlns="" id="{8DB4F607-3D29-4481-BD97-49647363AA1F}"/>
              </a:ext>
            </a:extLst>
          </p:cNvPr>
          <p:cNvSpPr/>
          <p:nvPr/>
        </p:nvSpPr>
        <p:spPr>
          <a:xfrm>
            <a:off x="2286000" y="3062177"/>
            <a:ext cx="4401879" cy="126527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7352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BD7BF85-0D0E-4F39-9804-2C293A10B359}"/>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7DB67BBA-8664-43D8-8AAA-7C9DF8DA8A88}"/>
              </a:ext>
            </a:extLst>
          </p:cNvPr>
          <p:cNvPicPr>
            <a:picLocks noGrp="1" noChangeAspect="1"/>
          </p:cNvPicPr>
          <p:nvPr>
            <p:ph idx="1"/>
          </p:nvPr>
        </p:nvPicPr>
        <p:blipFill rotWithShape="1">
          <a:blip r:embed="rId2"/>
          <a:srcRect l="12419" t="20663" r="13453" b="11380"/>
          <a:stretch/>
        </p:blipFill>
        <p:spPr>
          <a:xfrm>
            <a:off x="1661800" y="834887"/>
            <a:ext cx="8923798" cy="5208104"/>
          </a:xfrm>
          <a:prstGeom prst="rect">
            <a:avLst/>
          </a:prstGeom>
        </p:spPr>
      </p:pic>
      <p:sp>
        <p:nvSpPr>
          <p:cNvPr id="3" name="Rectángulo 2">
            <a:extLst>
              <a:ext uri="{FF2B5EF4-FFF2-40B4-BE49-F238E27FC236}">
                <a16:creationId xmlns:a16="http://schemas.microsoft.com/office/drawing/2014/main" xmlns="" id="{101A7899-3B93-4117-9695-400656875545}"/>
              </a:ext>
            </a:extLst>
          </p:cNvPr>
          <p:cNvSpPr/>
          <p:nvPr/>
        </p:nvSpPr>
        <p:spPr>
          <a:xfrm>
            <a:off x="7335520" y="2306320"/>
            <a:ext cx="3017520" cy="285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496670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CE6E2D9-9E00-4016-BD0F-20D01E234207}"/>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488F523C-0764-4088-90EF-801BA9415F8E}"/>
              </a:ext>
            </a:extLst>
          </p:cNvPr>
          <p:cNvPicPr>
            <a:picLocks noGrp="1" noChangeAspect="1"/>
          </p:cNvPicPr>
          <p:nvPr>
            <p:ph idx="1"/>
          </p:nvPr>
        </p:nvPicPr>
        <p:blipFill rotWithShape="1">
          <a:blip r:embed="rId2"/>
          <a:srcRect l="12807" t="19286" r="12936" b="10460"/>
          <a:stretch/>
        </p:blipFill>
        <p:spPr>
          <a:xfrm>
            <a:off x="1533972" y="615570"/>
            <a:ext cx="9134029" cy="5347908"/>
          </a:xfrm>
          <a:prstGeom prst="rect">
            <a:avLst/>
          </a:prstGeom>
        </p:spPr>
      </p:pic>
    </p:spTree>
    <p:extLst>
      <p:ext uri="{BB962C8B-B14F-4D97-AF65-F5344CB8AC3E}">
        <p14:creationId xmlns:p14="http://schemas.microsoft.com/office/powerpoint/2010/main" val="23944978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996E6EC5-A507-4C8B-AD0E-C8A01566BC37}"/>
              </a:ext>
            </a:extLst>
          </p:cNvPr>
          <p:cNvSpPr>
            <a:spLocks noGrp="1"/>
          </p:cNvSpPr>
          <p:nvPr>
            <p:ph idx="4294967295"/>
          </p:nvPr>
        </p:nvSpPr>
        <p:spPr>
          <a:xfrm>
            <a:off x="169548" y="1091698"/>
            <a:ext cx="6482712" cy="4351338"/>
          </a:xfrm>
        </p:spPr>
        <p:txBody>
          <a:bodyPr>
            <a:normAutofit/>
          </a:bodyPr>
          <a:lstStyle/>
          <a:p>
            <a:r>
              <a:rPr lang="es-ES" b="1" dirty="0"/>
              <a:t>2.1.3: </a:t>
            </a:r>
            <a:r>
              <a:rPr lang="es-ES" dirty="0"/>
              <a:t>Número de países en los que por lo menos 70% de las escuelas cuentan con una fuente de agua potable. </a:t>
            </a:r>
          </a:p>
          <a:p>
            <a:pPr marL="0" indent="0">
              <a:buNone/>
            </a:pPr>
            <a:endParaRPr lang="es-ES" dirty="0"/>
          </a:p>
          <a:p>
            <a:pPr marL="0" indent="0">
              <a:buNone/>
            </a:pPr>
            <a:endParaRPr lang="es-ES" dirty="0"/>
          </a:p>
          <a:p>
            <a:pPr marL="0" indent="0">
              <a:buNone/>
            </a:pPr>
            <a:endParaRPr lang="es-ES" b="1" dirty="0"/>
          </a:p>
        </p:txBody>
      </p:sp>
      <p:pic>
        <p:nvPicPr>
          <p:cNvPr id="1028" name="Picture 4" descr="Resultado de imagen para foto niÃ±os grifo agua">
            <a:extLst>
              <a:ext uri="{FF2B5EF4-FFF2-40B4-BE49-F238E27FC236}">
                <a16:creationId xmlns:a16="http://schemas.microsoft.com/office/drawing/2014/main" xmlns="" id="{6722E3E2-2E9A-4DE8-B413-2E3E31C2A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846" y="1414964"/>
            <a:ext cx="4572000" cy="4697260"/>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a:extLst>
              <a:ext uri="{FF2B5EF4-FFF2-40B4-BE49-F238E27FC236}">
                <a16:creationId xmlns:a16="http://schemas.microsoft.com/office/drawing/2014/main" xmlns="" id="{CE5AB4CD-D6D7-4F50-896A-B6E3BA024CDA}"/>
              </a:ext>
            </a:extLst>
          </p:cNvPr>
          <p:cNvSpPr txBox="1">
            <a:spLocks/>
          </p:cNvSpPr>
          <p:nvPr/>
        </p:nvSpPr>
        <p:spPr>
          <a:xfrm>
            <a:off x="169548" y="2764795"/>
            <a:ext cx="64827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dirty="0"/>
              <a:t>Encuesta de Estrategia de alimentación y actividad física SSA 2017 (México)</a:t>
            </a:r>
          </a:p>
          <a:p>
            <a:pPr marL="0" indent="0">
              <a:buFont typeface="Arial" panose="020B0604020202020204" pitchFamily="34" charset="0"/>
              <a:buNone/>
            </a:pPr>
            <a:r>
              <a:rPr lang="es-ES" sz="4400" b="1" dirty="0"/>
              <a:t>Solo la mitad de escuelas tienen bebederos funcionado</a:t>
            </a:r>
          </a:p>
          <a:p>
            <a:pPr marL="0" indent="0">
              <a:buFont typeface="Arial" panose="020B0604020202020204" pitchFamily="34" charset="0"/>
              <a:buNone/>
            </a:pPr>
            <a:endParaRPr lang="es-ES" dirty="0"/>
          </a:p>
          <a:p>
            <a:pPr marL="0" indent="0">
              <a:buFont typeface="Arial" panose="020B0604020202020204" pitchFamily="34" charset="0"/>
              <a:buNone/>
            </a:pPr>
            <a:endParaRPr lang="es-ES" dirty="0"/>
          </a:p>
          <a:p>
            <a:pPr marL="0" indent="0">
              <a:buFont typeface="Arial" panose="020B0604020202020204" pitchFamily="34" charset="0"/>
              <a:buNone/>
            </a:pPr>
            <a:endParaRPr lang="es-ES" b="1" dirty="0"/>
          </a:p>
        </p:txBody>
      </p:sp>
      <p:sp>
        <p:nvSpPr>
          <p:cNvPr id="7" name="Título 6">
            <a:extLst>
              <a:ext uri="{FF2B5EF4-FFF2-40B4-BE49-F238E27FC236}">
                <a16:creationId xmlns:a16="http://schemas.microsoft.com/office/drawing/2014/main" xmlns="" id="{0E6AB508-1593-48F2-AF9A-7548665B4512}"/>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2565977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996E6EC5-A507-4C8B-AD0E-C8A01566BC37}"/>
              </a:ext>
            </a:extLst>
          </p:cNvPr>
          <p:cNvSpPr>
            <a:spLocks noGrp="1"/>
          </p:cNvSpPr>
          <p:nvPr>
            <p:ph idx="4294967295"/>
          </p:nvPr>
        </p:nvSpPr>
        <p:spPr>
          <a:xfrm>
            <a:off x="248355" y="396240"/>
            <a:ext cx="10515600" cy="5850106"/>
          </a:xfrm>
        </p:spPr>
        <p:txBody>
          <a:bodyPr>
            <a:normAutofit lnSpcReduction="10000"/>
          </a:bodyPr>
          <a:lstStyle/>
          <a:p>
            <a:pPr marL="0" indent="0">
              <a:buNone/>
            </a:pPr>
            <a:endParaRPr lang="es-ES" b="1" dirty="0"/>
          </a:p>
          <a:p>
            <a:pPr marL="0" indent="0">
              <a:buNone/>
            </a:pPr>
            <a:endParaRPr lang="es-ES" b="1" dirty="0"/>
          </a:p>
          <a:p>
            <a:pPr marL="0" indent="0">
              <a:buNone/>
            </a:pPr>
            <a:r>
              <a:rPr lang="es-ES" b="1" dirty="0"/>
              <a:t>2.2.1: </a:t>
            </a:r>
            <a:r>
              <a:rPr lang="es-ES" dirty="0"/>
              <a:t>Número de países donde por lo menos 70% de las escuelas han puesto en marcha un programa que establece al menos 30 minutos al día de actividad física de moderada a intensa (aeróbica). </a:t>
            </a:r>
          </a:p>
          <a:p>
            <a:r>
              <a:rPr lang="es-ES" dirty="0"/>
              <a:t>No hay información disponible para este indicador. Sin embargo, entre los países que tienen datos de la Encuesta Mundial de Salud a Escolares (13 a 15 años), </a:t>
            </a:r>
            <a:r>
              <a:rPr lang="es-ES" sz="3800" b="1" dirty="0">
                <a:solidFill>
                  <a:srgbClr val="FF0000"/>
                </a:solidFill>
              </a:rPr>
              <a:t>ninguno de ellos </a:t>
            </a:r>
            <a:r>
              <a:rPr lang="es-ES" dirty="0"/>
              <a:t>reportó que por lo menos 70% de estudiantes en sus escuelas secundarias estuvieran físicamente activos al menos 60 minutos al día, cinco o más días durante la última semana. </a:t>
            </a:r>
          </a:p>
          <a:p>
            <a:pPr marL="0" indent="0">
              <a:buNone/>
            </a:pPr>
            <a:endParaRPr lang="es-ES" dirty="0"/>
          </a:p>
          <a:p>
            <a:r>
              <a:rPr lang="es-ES" dirty="0"/>
              <a:t>La media estimada de actividad física de al menos 60 minutos al día, cinco veces o más días durante la última semana, es </a:t>
            </a:r>
            <a:r>
              <a:rPr lang="es-ES" sz="3300" dirty="0">
                <a:solidFill>
                  <a:srgbClr val="FF0000"/>
                </a:solidFill>
              </a:rPr>
              <a:t>25.84%</a:t>
            </a:r>
            <a:r>
              <a:rPr lang="es-ES" dirty="0"/>
              <a:t>. 	</a:t>
            </a:r>
          </a:p>
          <a:p>
            <a:pPr marL="0" indent="0">
              <a:buNone/>
            </a:pPr>
            <a:endParaRPr lang="es-MX" dirty="0"/>
          </a:p>
        </p:txBody>
      </p:sp>
      <p:sp>
        <p:nvSpPr>
          <p:cNvPr id="5" name="Título 4">
            <a:extLst>
              <a:ext uri="{FF2B5EF4-FFF2-40B4-BE49-F238E27FC236}">
                <a16:creationId xmlns:a16="http://schemas.microsoft.com/office/drawing/2014/main" xmlns="" id="{10E0116B-85D7-4696-8950-046ECAF31144}"/>
              </a:ext>
            </a:extLst>
          </p:cNvPr>
          <p:cNvSpPr>
            <a:spLocks noGrp="1"/>
          </p:cNvSpPr>
          <p:nvPr>
            <p:ph type="title"/>
          </p:nvPr>
        </p:nvSpPr>
        <p:spPr/>
        <p:txBody>
          <a:bodyPr/>
          <a:lstStyle/>
          <a:p>
            <a:endParaRPr lang="es-MX" dirty="0"/>
          </a:p>
        </p:txBody>
      </p:sp>
    </p:spTree>
    <p:extLst>
      <p:ext uri="{BB962C8B-B14F-4D97-AF65-F5344CB8AC3E}">
        <p14:creationId xmlns:p14="http://schemas.microsoft.com/office/powerpoint/2010/main" val="1014820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05FF3CE-6B24-484F-895F-9804FEACF536}"/>
              </a:ext>
            </a:extLst>
          </p:cNvPr>
          <p:cNvSpPr>
            <a:spLocks noGrp="1"/>
          </p:cNvSpPr>
          <p:nvPr>
            <p:ph type="title"/>
          </p:nvPr>
        </p:nvSpPr>
        <p:spPr>
          <a:xfrm>
            <a:off x="660401" y="-254000"/>
            <a:ext cx="10693182" cy="1724034"/>
          </a:xfrm>
        </p:spPr>
        <p:txBody>
          <a:bodyPr/>
          <a:lstStyle/>
          <a:p>
            <a:r>
              <a:rPr lang="es-ES" dirty="0"/>
              <a:t>Expendio de alimentos en el entorno escolar </a:t>
            </a:r>
            <a:endParaRPr lang="es-MX" dirty="0"/>
          </a:p>
        </p:txBody>
      </p:sp>
      <p:sp>
        <p:nvSpPr>
          <p:cNvPr id="3" name="Marcador de contenido 2">
            <a:extLst>
              <a:ext uri="{FF2B5EF4-FFF2-40B4-BE49-F238E27FC236}">
                <a16:creationId xmlns:a16="http://schemas.microsoft.com/office/drawing/2014/main" xmlns="" id="{005FA90B-BBAA-4F10-82C5-621AE3648470}"/>
              </a:ext>
            </a:extLst>
          </p:cNvPr>
          <p:cNvSpPr txBox="1">
            <a:spLocks/>
          </p:cNvSpPr>
          <p:nvPr/>
        </p:nvSpPr>
        <p:spPr>
          <a:xfrm>
            <a:off x="1036320" y="2191394"/>
            <a:ext cx="9306560" cy="4975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3600" dirty="0"/>
              <a:t>En 100 metros a la redonda se encontraron, en promedio, 13 puestos de venta a la entrada y salida de las escuelas. 85% de los productos en venta son alimentos no saludables.</a:t>
            </a:r>
            <a:endParaRPr lang="es-ES" sz="5400" b="1" dirty="0"/>
          </a:p>
          <a:p>
            <a:pPr marL="0" indent="0">
              <a:buFont typeface="Arial" panose="020B0604020202020204" pitchFamily="34" charset="0"/>
              <a:buNone/>
            </a:pPr>
            <a:endParaRPr lang="es-ES" sz="3600" dirty="0"/>
          </a:p>
          <a:p>
            <a:pPr marL="0" indent="0">
              <a:buFont typeface="Arial" panose="020B0604020202020204" pitchFamily="34" charset="0"/>
              <a:buNone/>
            </a:pPr>
            <a:endParaRPr lang="es-ES" sz="3600" dirty="0"/>
          </a:p>
          <a:p>
            <a:pPr marL="0" indent="0">
              <a:buFont typeface="Arial" panose="020B0604020202020204" pitchFamily="34" charset="0"/>
              <a:buNone/>
            </a:pPr>
            <a:endParaRPr lang="es-ES" sz="3600" b="1" dirty="0"/>
          </a:p>
        </p:txBody>
      </p:sp>
      <p:sp>
        <p:nvSpPr>
          <p:cNvPr id="4" name="Rectángulo 3">
            <a:extLst>
              <a:ext uri="{FF2B5EF4-FFF2-40B4-BE49-F238E27FC236}">
                <a16:creationId xmlns:a16="http://schemas.microsoft.com/office/drawing/2014/main" xmlns="" id="{724E4696-CAB3-4EF6-93B3-A32D25DB2DC6}"/>
              </a:ext>
            </a:extLst>
          </p:cNvPr>
          <p:cNvSpPr/>
          <p:nvPr/>
        </p:nvSpPr>
        <p:spPr>
          <a:xfrm>
            <a:off x="228600" y="5720745"/>
            <a:ext cx="9459686" cy="923330"/>
          </a:xfrm>
          <a:prstGeom prst="rect">
            <a:avLst/>
          </a:prstGeom>
        </p:spPr>
        <p:txBody>
          <a:bodyPr wrap="square">
            <a:spAutoFit/>
          </a:bodyPr>
          <a:lstStyle/>
          <a:p>
            <a:r>
              <a:rPr lang="es-MX" dirty="0">
                <a:latin typeface="arial" panose="020B0604020202020204" pitchFamily="34" charset="0"/>
              </a:rPr>
              <a:t>Hernandez-Barrera L, Cifuentes E, Barquera S, Tolentino L. Ambientes </a:t>
            </a:r>
            <a:r>
              <a:rPr lang="es-MX" dirty="0" err="1">
                <a:latin typeface="arial" panose="020B0604020202020204" pitchFamily="34" charset="0"/>
              </a:rPr>
              <a:t>obesogéncios</a:t>
            </a:r>
            <a:r>
              <a:rPr lang="es-MX" dirty="0">
                <a:latin typeface="arial" panose="020B0604020202020204" pitchFamily="34" charset="0"/>
              </a:rPr>
              <a:t>: publicidad de alimentos y </a:t>
            </a:r>
            <a:r>
              <a:rPr lang="es-MX" dirty="0" err="1">
                <a:latin typeface="arial" panose="020B0604020202020204" pitchFamily="34" charset="0"/>
              </a:rPr>
              <a:t>bebeidas</a:t>
            </a:r>
            <a:r>
              <a:rPr lang="es-MX" dirty="0">
                <a:latin typeface="arial" panose="020B0604020202020204" pitchFamily="34" charset="0"/>
              </a:rPr>
              <a:t> colocada alrededor de las escuelas En la Obesidad en </a:t>
            </a:r>
            <a:r>
              <a:rPr lang="es-MX" dirty="0" err="1">
                <a:latin typeface="arial" panose="020B0604020202020204" pitchFamily="34" charset="0"/>
              </a:rPr>
              <a:t>Mexico</a:t>
            </a:r>
            <a:r>
              <a:rPr lang="es-MX" dirty="0">
                <a:latin typeface="arial" panose="020B0604020202020204" pitchFamily="34" charset="0"/>
              </a:rPr>
              <a:t>, INSP, 2018</a:t>
            </a:r>
            <a:endParaRPr lang="es-MX" i="0" dirty="0">
              <a:effectLst/>
              <a:latin typeface="arial" panose="020B0604020202020204" pitchFamily="34" charset="0"/>
            </a:endParaRPr>
          </a:p>
        </p:txBody>
      </p:sp>
    </p:spTree>
    <p:extLst>
      <p:ext uri="{BB962C8B-B14F-4D97-AF65-F5344CB8AC3E}">
        <p14:creationId xmlns:p14="http://schemas.microsoft.com/office/powerpoint/2010/main" val="770400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GB"/>
          </a:p>
        </p:txBody>
      </p:sp>
      <p:pic>
        <p:nvPicPr>
          <p:cNvPr id="3789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rcRect l="14934" t="26723" r="15793" b="13111"/>
          <a:stretch/>
        </p:blipFill>
        <p:spPr bwMode="auto">
          <a:xfrm>
            <a:off x="1981200" y="1600200"/>
            <a:ext cx="8225182" cy="4397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2202873" y="1600200"/>
            <a:ext cx="914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15263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6903310-FFAA-442B-BDA7-C21F17A4BCB0}"/>
              </a:ext>
            </a:extLst>
          </p:cNvPr>
          <p:cNvSpPr>
            <a:spLocks noGrp="1"/>
          </p:cNvSpPr>
          <p:nvPr>
            <p:ph type="title"/>
          </p:nvPr>
        </p:nvSpPr>
        <p:spPr/>
        <p:txBody>
          <a:bodyPr/>
          <a:lstStyle/>
          <a:p>
            <a:r>
              <a:rPr lang="es-ES" sz="6000" dirty="0"/>
              <a:t>Entorno escolar</a:t>
            </a:r>
            <a:endParaRPr lang="es-MX" sz="6000" dirty="0"/>
          </a:p>
        </p:txBody>
      </p:sp>
      <p:sp>
        <p:nvSpPr>
          <p:cNvPr id="3" name="Elipse 2">
            <a:extLst>
              <a:ext uri="{FF2B5EF4-FFF2-40B4-BE49-F238E27FC236}">
                <a16:creationId xmlns:a16="http://schemas.microsoft.com/office/drawing/2014/main" xmlns="" id="{E642A2AB-D253-447A-A13E-50165D020942}"/>
              </a:ext>
            </a:extLst>
          </p:cNvPr>
          <p:cNvSpPr/>
          <p:nvPr/>
        </p:nvSpPr>
        <p:spPr>
          <a:xfrm>
            <a:off x="171099" y="153658"/>
            <a:ext cx="1643743" cy="177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800" b="1" dirty="0"/>
              <a:t>6</a:t>
            </a:r>
            <a:endParaRPr lang="es-MX" sz="8800" b="1" dirty="0"/>
          </a:p>
        </p:txBody>
      </p:sp>
      <p:sp>
        <p:nvSpPr>
          <p:cNvPr id="4" name="Marcador de contenido 2">
            <a:extLst>
              <a:ext uri="{FF2B5EF4-FFF2-40B4-BE49-F238E27FC236}">
                <a16:creationId xmlns:a16="http://schemas.microsoft.com/office/drawing/2014/main" xmlns="" id="{2032A74B-6BC6-48FD-8EF5-CC1A888EE098}"/>
              </a:ext>
            </a:extLst>
          </p:cNvPr>
          <p:cNvSpPr txBox="1">
            <a:spLocks/>
          </p:cNvSpPr>
          <p:nvPr/>
        </p:nvSpPr>
        <p:spPr>
          <a:xfrm>
            <a:off x="0" y="1928029"/>
            <a:ext cx="13248640" cy="52389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3600" dirty="0"/>
              <a:t>Avance: existencia de lineamientos</a:t>
            </a:r>
          </a:p>
          <a:p>
            <a:pPr marL="0" indent="0">
              <a:buFont typeface="Arial" panose="020B0604020202020204" pitchFamily="34" charset="0"/>
              <a:buNone/>
            </a:pPr>
            <a:r>
              <a:rPr lang="es-ES" sz="3600" b="1" dirty="0"/>
              <a:t>Limitaciones:</a:t>
            </a:r>
          </a:p>
          <a:p>
            <a:r>
              <a:rPr lang="es-ES" sz="3600" b="1" dirty="0"/>
              <a:t>	estructurales (agua/presupuesto para mantenimiento</a:t>
            </a:r>
          </a:p>
          <a:p>
            <a:r>
              <a:rPr lang="es-ES" sz="3600" b="1" dirty="0"/>
              <a:t>	falta compromiso autoridades educativas</a:t>
            </a:r>
          </a:p>
          <a:p>
            <a:r>
              <a:rPr lang="es-ES" sz="3600" b="1" dirty="0"/>
              <a:t>	faltan mecanismos de vigilancia</a:t>
            </a:r>
          </a:p>
          <a:p>
            <a:r>
              <a:rPr lang="es-ES" sz="3600" b="1" dirty="0"/>
              <a:t>	falta capacitación maestros</a:t>
            </a:r>
          </a:p>
          <a:p>
            <a:r>
              <a:rPr lang="es-ES" sz="3600" b="1" dirty="0"/>
              <a:t>	no hay mecanismos de sanción</a:t>
            </a:r>
          </a:p>
          <a:p>
            <a:pPr marL="0" indent="0">
              <a:buFont typeface="Arial" panose="020B0604020202020204" pitchFamily="34" charset="0"/>
              <a:buNone/>
            </a:pPr>
            <a:r>
              <a:rPr lang="es-ES" sz="3600" b="1" dirty="0"/>
              <a:t>	</a:t>
            </a:r>
            <a:endParaRPr lang="es-ES" sz="5400" b="1" dirty="0"/>
          </a:p>
          <a:p>
            <a:pPr marL="0" indent="0">
              <a:buFont typeface="Arial" panose="020B0604020202020204" pitchFamily="34" charset="0"/>
              <a:buNone/>
            </a:pPr>
            <a:endParaRPr lang="es-ES" sz="3600" dirty="0"/>
          </a:p>
          <a:p>
            <a:pPr marL="0" indent="0">
              <a:buFont typeface="Arial" panose="020B0604020202020204" pitchFamily="34" charset="0"/>
              <a:buNone/>
            </a:pPr>
            <a:endParaRPr lang="es-ES" sz="3600" dirty="0"/>
          </a:p>
          <a:p>
            <a:pPr marL="0" indent="0">
              <a:buFont typeface="Arial" panose="020B0604020202020204" pitchFamily="34" charset="0"/>
              <a:buNone/>
            </a:pPr>
            <a:endParaRPr lang="es-ES" sz="3600" b="1" dirty="0"/>
          </a:p>
        </p:txBody>
      </p:sp>
    </p:spTree>
    <p:extLst>
      <p:ext uri="{BB962C8B-B14F-4D97-AF65-F5344CB8AC3E}">
        <p14:creationId xmlns:p14="http://schemas.microsoft.com/office/powerpoint/2010/main" val="3954058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5F5BB708-9261-4B84-B53A-7056FF71E652}"/>
              </a:ext>
            </a:extLst>
          </p:cNvPr>
          <p:cNvSpPr>
            <a:spLocks noGrp="1"/>
          </p:cNvSpPr>
          <p:nvPr>
            <p:ph idx="4294967295"/>
          </p:nvPr>
        </p:nvSpPr>
        <p:spPr>
          <a:xfrm>
            <a:off x="0" y="1825625"/>
            <a:ext cx="10515600" cy="4351338"/>
          </a:xfrm>
        </p:spPr>
        <p:txBody>
          <a:bodyPr/>
          <a:lstStyle/>
          <a:p>
            <a:r>
              <a:rPr lang="es-ES" dirty="0"/>
              <a:t>líneas del plan</a:t>
            </a:r>
          </a:p>
          <a:p>
            <a:endParaRPr lang="es-ES" dirty="0"/>
          </a:p>
          <a:p>
            <a:endParaRPr lang="es-MX" dirty="0"/>
          </a:p>
        </p:txBody>
      </p:sp>
      <p:pic>
        <p:nvPicPr>
          <p:cNvPr id="4" name="Imagen 3">
            <a:extLst>
              <a:ext uri="{FF2B5EF4-FFF2-40B4-BE49-F238E27FC236}">
                <a16:creationId xmlns:a16="http://schemas.microsoft.com/office/drawing/2014/main" xmlns="" id="{7B7097D6-82E7-47F1-B1ED-D2C3CEF79A84}"/>
              </a:ext>
            </a:extLst>
          </p:cNvPr>
          <p:cNvPicPr>
            <a:picLocks noChangeAspect="1"/>
          </p:cNvPicPr>
          <p:nvPr/>
        </p:nvPicPr>
        <p:blipFill rotWithShape="1">
          <a:blip r:embed="rId2"/>
          <a:srcRect l="19971" t="19708" r="57529" b="11614"/>
          <a:stretch/>
        </p:blipFill>
        <p:spPr>
          <a:xfrm>
            <a:off x="45020" y="451883"/>
            <a:ext cx="3898687" cy="4558656"/>
          </a:xfrm>
          <a:prstGeom prst="rect">
            <a:avLst/>
          </a:prstGeom>
        </p:spPr>
      </p:pic>
      <p:sp>
        <p:nvSpPr>
          <p:cNvPr id="6" name="Título 1">
            <a:extLst>
              <a:ext uri="{FF2B5EF4-FFF2-40B4-BE49-F238E27FC236}">
                <a16:creationId xmlns:a16="http://schemas.microsoft.com/office/drawing/2014/main" xmlns="" id="{C79D4922-6AFF-4A76-9772-1EF92E112A81}"/>
              </a:ext>
            </a:extLst>
          </p:cNvPr>
          <p:cNvSpPr>
            <a:spLocks noGrp="1"/>
          </p:cNvSpPr>
          <p:nvPr>
            <p:ph type="title"/>
          </p:nvPr>
        </p:nvSpPr>
        <p:spPr>
          <a:xfrm>
            <a:off x="4338084" y="2302021"/>
            <a:ext cx="6824112" cy="858380"/>
          </a:xfrm>
        </p:spPr>
        <p:txBody>
          <a:bodyPr>
            <a:normAutofit fontScale="90000"/>
          </a:bodyPr>
          <a:lstStyle/>
          <a:p>
            <a:r>
              <a:rPr lang="es-ES" b="1" dirty="0"/>
              <a:t>Línea de acción estratégica 3: Políticas fiscales y reglamentación de la publicidad y etiquetado de alimentos. </a:t>
            </a:r>
            <a:endParaRPr lang="es-MX" dirty="0"/>
          </a:p>
        </p:txBody>
      </p:sp>
    </p:spTree>
    <p:extLst>
      <p:ext uri="{BB962C8B-B14F-4D97-AF65-F5344CB8AC3E}">
        <p14:creationId xmlns:p14="http://schemas.microsoft.com/office/powerpoint/2010/main" val="318198731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57201"/>
            <a:ext cx="4533900" cy="540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715" name="Text Box 6"/>
          <p:cNvSpPr txBox="1">
            <a:spLocks noChangeArrowheads="1"/>
          </p:cNvSpPr>
          <p:nvPr/>
        </p:nvSpPr>
        <p:spPr bwMode="auto">
          <a:xfrm>
            <a:off x="1828800" y="381000"/>
            <a:ext cx="3733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50000"/>
              </a:lnSpc>
              <a:spcBef>
                <a:spcPct val="50000"/>
              </a:spcBef>
            </a:pPr>
            <a:r>
              <a:rPr lang="es-MX" altLang="es-PE" sz="2400" dirty="0"/>
              <a:t>Asociación entre número de anuncios de alimentos con altos contenidos de azúcar o grasas mostrados en televisión y la prevalencia de sobrepeso en niños en siete países de la Unión Europea, Estados Unidos y Australia. </a:t>
            </a:r>
          </a:p>
        </p:txBody>
      </p:sp>
      <p:sp>
        <p:nvSpPr>
          <p:cNvPr id="115716" name="3 CuadroTexto"/>
          <p:cNvSpPr txBox="1">
            <a:spLocks noChangeArrowheads="1"/>
          </p:cNvSpPr>
          <p:nvPr/>
        </p:nvSpPr>
        <p:spPr bwMode="auto">
          <a:xfrm>
            <a:off x="1905001" y="6400800"/>
            <a:ext cx="6977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PE" altLang="es-PE" dirty="0"/>
              <a:t>Fuente: </a:t>
            </a:r>
            <a:r>
              <a:rPr lang="es-PE" altLang="es-PE" dirty="0" err="1"/>
              <a:t>Lobstein</a:t>
            </a:r>
            <a:r>
              <a:rPr lang="es-PE" altLang="es-PE" dirty="0"/>
              <a:t> T, </a:t>
            </a:r>
            <a:r>
              <a:rPr lang="es-PE" altLang="es-PE" dirty="0" err="1"/>
              <a:t>Dibb</a:t>
            </a:r>
            <a:r>
              <a:rPr lang="es-PE" altLang="es-PE" dirty="0"/>
              <a:t> S. </a:t>
            </a:r>
            <a:r>
              <a:rPr lang="es-PE" altLang="es-PE" dirty="0" err="1"/>
              <a:t>Obesity</a:t>
            </a:r>
            <a:r>
              <a:rPr lang="es-PE" altLang="es-PE" dirty="0"/>
              <a:t> </a:t>
            </a:r>
            <a:r>
              <a:rPr lang="es-PE" altLang="es-PE" dirty="0" err="1"/>
              <a:t>Reviews</a:t>
            </a:r>
            <a:r>
              <a:rPr lang="es-PE" altLang="es-PE" dirty="0"/>
              <a:t>. 2005 Aug;6(3):203-8</a:t>
            </a:r>
          </a:p>
        </p:txBody>
      </p:sp>
    </p:spTree>
    <p:extLst>
      <p:ext uri="{BB962C8B-B14F-4D97-AF65-F5344CB8AC3E}">
        <p14:creationId xmlns:p14="http://schemas.microsoft.com/office/powerpoint/2010/main" val="30807108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1 Imagen"/>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05001" y="182563"/>
            <a:ext cx="6200775"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2 Imagen"/>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51800" y="6215063"/>
            <a:ext cx="2540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7325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6FD0946F-0A8F-4536-9FCD-B9F3BDD544C0}"/>
              </a:ext>
            </a:extLst>
          </p:cNvPr>
          <p:cNvSpPr>
            <a:spLocks noGrp="1"/>
          </p:cNvSpPr>
          <p:nvPr>
            <p:ph idx="4294967295"/>
          </p:nvPr>
        </p:nvSpPr>
        <p:spPr>
          <a:xfrm>
            <a:off x="0" y="1825625"/>
            <a:ext cx="10515600" cy="4351338"/>
          </a:xfrm>
        </p:spPr>
        <p:txBody>
          <a:bodyPr>
            <a:noAutofit/>
          </a:bodyPr>
          <a:lstStyle/>
          <a:p>
            <a:r>
              <a:rPr lang="es-ES" sz="3200" b="1" dirty="0"/>
              <a:t>Lineamientos de la Secretaria de Salud con </a:t>
            </a:r>
            <a:r>
              <a:rPr lang="es-ES" sz="3200" b="1" dirty="0" err="1"/>
              <a:t>cirterios</a:t>
            </a:r>
            <a:r>
              <a:rPr lang="es-ES" sz="3200" b="1" dirty="0"/>
              <a:t> nutrimentales y de publicidad que deben observar los anunciantes de alimentos y bebidas no alcohólicas para </a:t>
            </a:r>
            <a:r>
              <a:rPr lang="es-ES" sz="3200" b="1" dirty="0" err="1"/>
              <a:t>pulicitar</a:t>
            </a:r>
            <a:r>
              <a:rPr lang="es-ES" sz="3200" b="1" dirty="0"/>
              <a:t> sus productos en televisión abierta y restringida, </a:t>
            </a:r>
            <a:r>
              <a:rPr lang="es-ES" sz="3200" b="1" dirty="0" err="1"/>
              <a:t>asi</a:t>
            </a:r>
            <a:r>
              <a:rPr lang="es-ES" sz="3200" b="1" dirty="0"/>
              <a:t> como en salas de </a:t>
            </a:r>
            <a:r>
              <a:rPr lang="es-ES" sz="3200" b="1" dirty="0" err="1"/>
              <a:t>ehibición</a:t>
            </a:r>
            <a:r>
              <a:rPr lang="es-ES" sz="3200" b="1" dirty="0"/>
              <a:t> cinematográfica.</a:t>
            </a:r>
          </a:p>
          <a:p>
            <a:pPr marL="0" indent="0">
              <a:buNone/>
            </a:pPr>
            <a:endParaRPr lang="es-MX" sz="3200" b="1" dirty="0"/>
          </a:p>
        </p:txBody>
      </p:sp>
      <p:sp>
        <p:nvSpPr>
          <p:cNvPr id="6" name="Título 5">
            <a:extLst>
              <a:ext uri="{FF2B5EF4-FFF2-40B4-BE49-F238E27FC236}">
                <a16:creationId xmlns:a16="http://schemas.microsoft.com/office/drawing/2014/main" xmlns="" id="{ECBC8056-EAEA-4AFC-83FF-55D9FE026D99}"/>
              </a:ext>
            </a:extLst>
          </p:cNvPr>
          <p:cNvSpPr>
            <a:spLocks noGrp="1"/>
          </p:cNvSpPr>
          <p:nvPr>
            <p:ph type="title"/>
          </p:nvPr>
        </p:nvSpPr>
        <p:spPr/>
        <p:txBody>
          <a:bodyPr/>
          <a:lstStyle/>
          <a:p>
            <a:endParaRPr lang="es-MX"/>
          </a:p>
        </p:txBody>
      </p:sp>
      <p:sp>
        <p:nvSpPr>
          <p:cNvPr id="4" name="Shape 174">
            <a:extLst>
              <a:ext uri="{FF2B5EF4-FFF2-40B4-BE49-F238E27FC236}">
                <a16:creationId xmlns:a16="http://schemas.microsoft.com/office/drawing/2014/main" xmlns="" id="{08CBCA5A-EFDB-43A5-8481-4A21343F1272}"/>
              </a:ext>
            </a:extLst>
          </p:cNvPr>
          <p:cNvSpPr txBox="1"/>
          <p:nvPr/>
        </p:nvSpPr>
        <p:spPr>
          <a:xfrm>
            <a:off x="6358618" y="5410839"/>
            <a:ext cx="5420800" cy="375600"/>
          </a:xfrm>
          <a:prstGeom prst="rect">
            <a:avLst/>
          </a:prstGeom>
          <a:noFill/>
          <a:ln>
            <a:noFill/>
          </a:ln>
        </p:spPr>
        <p:txBody>
          <a:bodyPr spcFirstLastPara="1" wrap="square" lIns="121900" tIns="121900" rIns="121900" bIns="121900" anchor="t" anchorCtr="0">
            <a:noAutofit/>
          </a:bodyPr>
          <a:lstStyle/>
          <a:p>
            <a:r>
              <a:rPr lang="es-MX" sz="1600" dirty="0"/>
              <a:t>Disponible en: http://www.dof.gob.m</a:t>
            </a:r>
            <a:endParaRPr sz="1600" dirty="0"/>
          </a:p>
        </p:txBody>
      </p:sp>
    </p:spTree>
    <p:extLst>
      <p:ext uri="{BB962C8B-B14F-4D97-AF65-F5344CB8AC3E}">
        <p14:creationId xmlns:p14="http://schemas.microsoft.com/office/powerpoint/2010/main" val="40209702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43A62D-7FB2-4FBC-8FA0-7C41A96FC3B4}"/>
              </a:ext>
            </a:extLst>
          </p:cNvPr>
          <p:cNvSpPr>
            <a:spLocks noGrp="1"/>
          </p:cNvSpPr>
          <p:nvPr>
            <p:ph type="title"/>
          </p:nvPr>
        </p:nvSpPr>
        <p:spPr>
          <a:xfrm>
            <a:off x="620486" y="-800100"/>
            <a:ext cx="10972800" cy="1600200"/>
          </a:xfrm>
        </p:spPr>
        <p:txBody>
          <a:bodyPr/>
          <a:lstStyle/>
          <a:p>
            <a:r>
              <a:rPr lang="es-ES" sz="4400" dirty="0"/>
              <a:t>Limitaciones del marco regulatorio vigente</a:t>
            </a:r>
            <a:endParaRPr lang="es-MX" sz="4400" dirty="0"/>
          </a:p>
        </p:txBody>
      </p:sp>
      <p:sp>
        <p:nvSpPr>
          <p:cNvPr id="3" name="Marcador de contenido 2">
            <a:extLst>
              <a:ext uri="{FF2B5EF4-FFF2-40B4-BE49-F238E27FC236}">
                <a16:creationId xmlns:a16="http://schemas.microsoft.com/office/drawing/2014/main" xmlns="" id="{7359C4F4-B943-4351-82C6-ED53A5CB1CB2}"/>
              </a:ext>
            </a:extLst>
          </p:cNvPr>
          <p:cNvSpPr>
            <a:spLocks noGrp="1"/>
          </p:cNvSpPr>
          <p:nvPr>
            <p:ph idx="1"/>
          </p:nvPr>
        </p:nvSpPr>
        <p:spPr/>
        <p:txBody>
          <a:bodyPr/>
          <a:lstStyle/>
          <a:p>
            <a:pPr marL="609585" indent="-423323" algn="just">
              <a:lnSpc>
                <a:spcPct val="150000"/>
              </a:lnSpc>
              <a:buClr>
                <a:srgbClr val="000000"/>
              </a:buClr>
              <a:buSzPts val="1400"/>
              <a:buFont typeface="Roboto"/>
              <a:buChar char="●"/>
            </a:pPr>
            <a:r>
              <a:rPr lang="es-ES" sz="3600" b="1" dirty="0">
                <a:latin typeface="Roboto"/>
                <a:ea typeface="Roboto"/>
                <a:cs typeface="Roboto"/>
                <a:sym typeface="Roboto"/>
              </a:rPr>
              <a:t>Abarca solo cine y televisión</a:t>
            </a:r>
          </a:p>
          <a:p>
            <a:pPr marL="609585" indent="-423323" algn="just">
              <a:lnSpc>
                <a:spcPct val="150000"/>
              </a:lnSpc>
              <a:buClr>
                <a:srgbClr val="000000"/>
              </a:buClr>
              <a:buSzPts val="1400"/>
              <a:buFont typeface="Roboto"/>
              <a:buChar char="●"/>
            </a:pPr>
            <a:r>
              <a:rPr lang="es-ES" sz="3600" b="1" dirty="0">
                <a:latin typeface="Roboto"/>
                <a:ea typeface="Roboto"/>
                <a:cs typeface="Roboto"/>
                <a:sym typeface="Roboto"/>
              </a:rPr>
              <a:t>Protege exclusivamente a &lt; 12 años</a:t>
            </a:r>
          </a:p>
          <a:p>
            <a:pPr marL="609585" indent="-423323" algn="just">
              <a:buClr>
                <a:srgbClr val="000000"/>
              </a:buClr>
              <a:buSzPts val="1400"/>
              <a:buFont typeface="Roboto"/>
              <a:buChar char="●"/>
            </a:pPr>
            <a:r>
              <a:rPr lang="es-ES" sz="3600" b="1" dirty="0">
                <a:latin typeface="Roboto"/>
                <a:ea typeface="Roboto"/>
                <a:cs typeface="Roboto"/>
                <a:sym typeface="Roboto"/>
              </a:rPr>
              <a:t>Los criterios nutricionales son permisivos y se basan en el </a:t>
            </a:r>
            <a:r>
              <a:rPr lang="es-ES" sz="3600" b="1" i="1" dirty="0" err="1">
                <a:latin typeface="Roboto"/>
                <a:ea typeface="Roboto"/>
                <a:cs typeface="Roboto"/>
                <a:sym typeface="Roboto"/>
              </a:rPr>
              <a:t>European</a:t>
            </a:r>
            <a:r>
              <a:rPr lang="es-ES" sz="3600" b="1" i="1" dirty="0">
                <a:latin typeface="Roboto"/>
                <a:ea typeface="Roboto"/>
                <a:cs typeface="Roboto"/>
                <a:sym typeface="Roboto"/>
              </a:rPr>
              <a:t> </a:t>
            </a:r>
            <a:r>
              <a:rPr lang="es-ES" sz="3600" b="1" i="1" dirty="0" err="1">
                <a:latin typeface="Roboto"/>
                <a:ea typeface="Roboto"/>
                <a:cs typeface="Roboto"/>
                <a:sym typeface="Roboto"/>
              </a:rPr>
              <a:t>Pledge</a:t>
            </a:r>
            <a:r>
              <a:rPr lang="es-ES" sz="3600" b="1" i="1" dirty="0">
                <a:latin typeface="Roboto"/>
                <a:ea typeface="Roboto"/>
                <a:cs typeface="Roboto"/>
                <a:sym typeface="Roboto"/>
              </a:rPr>
              <a:t> (</a:t>
            </a:r>
            <a:r>
              <a:rPr lang="es-ES" sz="3600" b="1" dirty="0"/>
              <a:t>establecidos por la industria de alimentos y bebidas)</a:t>
            </a:r>
          </a:p>
          <a:p>
            <a:endParaRPr lang="es-MX" sz="3600" b="1" dirty="0"/>
          </a:p>
        </p:txBody>
      </p:sp>
      <p:sp>
        <p:nvSpPr>
          <p:cNvPr id="4" name="Shape 174">
            <a:extLst>
              <a:ext uri="{FF2B5EF4-FFF2-40B4-BE49-F238E27FC236}">
                <a16:creationId xmlns:a16="http://schemas.microsoft.com/office/drawing/2014/main" xmlns="" id="{167014FC-8BA6-4901-85FC-C56AA5299FF8}"/>
              </a:ext>
            </a:extLst>
          </p:cNvPr>
          <p:cNvSpPr txBox="1"/>
          <p:nvPr/>
        </p:nvSpPr>
        <p:spPr>
          <a:xfrm>
            <a:off x="1186543" y="5553714"/>
            <a:ext cx="5420800" cy="375600"/>
          </a:xfrm>
          <a:prstGeom prst="rect">
            <a:avLst/>
          </a:prstGeom>
          <a:noFill/>
          <a:ln>
            <a:noFill/>
          </a:ln>
        </p:spPr>
        <p:txBody>
          <a:bodyPr spcFirstLastPara="1" wrap="square" lIns="121900" tIns="121900" rIns="121900" bIns="121900" anchor="t" anchorCtr="0">
            <a:noAutofit/>
          </a:bodyPr>
          <a:lstStyle/>
          <a:p>
            <a:r>
              <a:rPr lang="en" sz="1600" dirty="0"/>
              <a:t>DOF, 2014; EU Pledge, 2015</a:t>
            </a:r>
            <a:endParaRPr sz="1600" dirty="0"/>
          </a:p>
        </p:txBody>
      </p:sp>
    </p:spTree>
    <p:extLst>
      <p:ext uri="{BB962C8B-B14F-4D97-AF65-F5344CB8AC3E}">
        <p14:creationId xmlns:p14="http://schemas.microsoft.com/office/powerpoint/2010/main" val="20333073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2" name="Shape 172"/>
          <p:cNvSpPr txBox="1"/>
          <p:nvPr/>
        </p:nvSpPr>
        <p:spPr>
          <a:xfrm>
            <a:off x="0" y="1229941"/>
            <a:ext cx="5021077" cy="3513312"/>
          </a:xfrm>
          <a:prstGeom prst="rect">
            <a:avLst/>
          </a:prstGeom>
          <a:noFill/>
          <a:ln>
            <a:noFill/>
          </a:ln>
        </p:spPr>
        <p:txBody>
          <a:bodyPr spcFirstLastPara="1" wrap="square" lIns="121900" tIns="121900" rIns="121900" bIns="121900" anchor="ctr" anchorCtr="0">
            <a:noAutofit/>
          </a:bodyPr>
          <a:lstStyle/>
          <a:p>
            <a:pPr marL="186262" algn="just">
              <a:buClr>
                <a:srgbClr val="000000"/>
              </a:buClr>
              <a:buSzPts val="1400"/>
            </a:pPr>
            <a:endParaRPr lang="en" sz="2400" i="1" dirty="0">
              <a:latin typeface="Roboto"/>
              <a:ea typeface="Roboto"/>
              <a:cs typeface="Roboto"/>
              <a:sym typeface="Roboto"/>
            </a:endParaRPr>
          </a:p>
          <a:p>
            <a:pPr marL="609585" indent="-423323" algn="just">
              <a:buClr>
                <a:srgbClr val="000000"/>
              </a:buClr>
              <a:buSzPts val="1400"/>
              <a:buChar char="●"/>
            </a:pPr>
            <a:r>
              <a:rPr lang="es-MX" sz="2400" dirty="0"/>
              <a:t>Abarca lunes a viernes de 14:30 a 19:30 </a:t>
            </a:r>
            <a:r>
              <a:rPr lang="es-MX" sz="2400" dirty="0" err="1"/>
              <a:t>hrs</a:t>
            </a:r>
            <a:r>
              <a:rPr lang="es-MX" sz="2400" dirty="0"/>
              <a:t>,  </a:t>
            </a:r>
            <a:r>
              <a:rPr lang="es-MX" sz="2400" dirty="0" err="1"/>
              <a:t>sábados</a:t>
            </a:r>
            <a:r>
              <a:rPr lang="es-MX" sz="2400" dirty="0"/>
              <a:t> y domingos de 07:00 a 19:30 </a:t>
            </a:r>
            <a:r>
              <a:rPr lang="es-MX" sz="2400" dirty="0" err="1"/>
              <a:t>hrs</a:t>
            </a:r>
            <a:r>
              <a:rPr lang="es-MX" sz="2400" dirty="0"/>
              <a:t>.  Deja fuera </a:t>
            </a:r>
            <a:r>
              <a:rPr lang="en" sz="2400" dirty="0"/>
              <a:t>19:30 a 22:00 hrs</a:t>
            </a:r>
          </a:p>
          <a:p>
            <a:pPr marL="609585" indent="-423323" algn="just">
              <a:buClr>
                <a:srgbClr val="000000"/>
              </a:buClr>
              <a:buSzPts val="1400"/>
              <a:buChar char="●"/>
            </a:pPr>
            <a:endParaRPr lang="es-MX" sz="2400" dirty="0"/>
          </a:p>
          <a:p>
            <a:pPr marL="609585" indent="-423323" algn="just">
              <a:buClr>
                <a:srgbClr val="000000"/>
              </a:buClr>
              <a:buSzPts val="1400"/>
              <a:buChar char="●"/>
            </a:pPr>
            <a:r>
              <a:rPr lang="es-MX" sz="2400" dirty="0"/>
              <a:t>Regula </a:t>
            </a:r>
            <a:r>
              <a:rPr lang="es-MX" sz="2400" dirty="0" err="1"/>
              <a:t>programación</a:t>
            </a:r>
            <a:r>
              <a:rPr lang="es-MX" sz="2400" dirty="0"/>
              <a:t> en donde exista el 35% de audiencia &lt; 12 </a:t>
            </a:r>
            <a:r>
              <a:rPr lang="es-MX" sz="2400" dirty="0" err="1"/>
              <a:t>años</a:t>
            </a:r>
            <a:r>
              <a:rPr lang="es-MX" sz="2400" dirty="0"/>
              <a:t>, dejando fuera programas donde la población infantil tiene alta presencia</a:t>
            </a:r>
          </a:p>
          <a:p>
            <a:pPr marL="186262" algn="just">
              <a:buClr>
                <a:srgbClr val="000000"/>
              </a:buClr>
              <a:buSzPts val="1400"/>
            </a:pPr>
            <a:endParaRPr lang="es-MX" sz="2400" dirty="0"/>
          </a:p>
          <a:p>
            <a:pPr marL="609585" indent="-423323" algn="just">
              <a:buClr>
                <a:srgbClr val="000000"/>
              </a:buClr>
              <a:buSzPts val="1400"/>
              <a:buChar char="●"/>
            </a:pPr>
            <a:r>
              <a:rPr lang="es-ES" sz="2400" dirty="0"/>
              <a:t>Las horas con mayor público infantil entre 20:00 y 22:00</a:t>
            </a:r>
            <a:endParaRPr lang="es-MX" sz="2400" dirty="0"/>
          </a:p>
        </p:txBody>
      </p:sp>
      <p:grpSp>
        <p:nvGrpSpPr>
          <p:cNvPr id="7" name="Grupo 6">
            <a:extLst>
              <a:ext uri="{FF2B5EF4-FFF2-40B4-BE49-F238E27FC236}">
                <a16:creationId xmlns:a16="http://schemas.microsoft.com/office/drawing/2014/main" xmlns="" id="{BF479A9C-14FE-41A3-BFD1-125A10C1E1E8}"/>
              </a:ext>
            </a:extLst>
          </p:cNvPr>
          <p:cNvGrpSpPr/>
          <p:nvPr/>
        </p:nvGrpSpPr>
        <p:grpSpPr>
          <a:xfrm>
            <a:off x="5211923" y="958232"/>
            <a:ext cx="6857213" cy="5217043"/>
            <a:chOff x="4155726" y="790776"/>
            <a:chExt cx="4698588" cy="3851174"/>
          </a:xfrm>
        </p:grpSpPr>
        <p:pic>
          <p:nvPicPr>
            <p:cNvPr id="8" name="Shape 180">
              <a:extLst>
                <a:ext uri="{FF2B5EF4-FFF2-40B4-BE49-F238E27FC236}">
                  <a16:creationId xmlns:a16="http://schemas.microsoft.com/office/drawing/2014/main" xmlns="" id="{155EBEF8-C7AB-4919-B0C8-27F9E2D2A46B}"/>
                </a:ext>
              </a:extLst>
            </p:cNvPr>
            <p:cNvPicPr preferRelativeResize="0"/>
            <p:nvPr/>
          </p:nvPicPr>
          <p:blipFill rotWithShape="1">
            <a:blip r:embed="rId3">
              <a:alphaModFix/>
            </a:blip>
            <a:srcRect l="3762" t="13020"/>
            <a:stretch/>
          </p:blipFill>
          <p:spPr>
            <a:xfrm>
              <a:off x="4155726" y="1574525"/>
              <a:ext cx="4698588" cy="3067425"/>
            </a:xfrm>
            <a:prstGeom prst="rect">
              <a:avLst/>
            </a:prstGeom>
            <a:noFill/>
            <a:ln>
              <a:noFill/>
            </a:ln>
          </p:spPr>
        </p:pic>
        <p:sp>
          <p:nvSpPr>
            <p:cNvPr id="9" name="Shape 182">
              <a:extLst>
                <a:ext uri="{FF2B5EF4-FFF2-40B4-BE49-F238E27FC236}">
                  <a16:creationId xmlns:a16="http://schemas.microsoft.com/office/drawing/2014/main" xmlns="" id="{DDD74C94-4DC9-4B95-BC71-50F49DEF7301}"/>
                </a:ext>
              </a:extLst>
            </p:cNvPr>
            <p:cNvSpPr txBox="1"/>
            <p:nvPr/>
          </p:nvSpPr>
          <p:spPr>
            <a:xfrm>
              <a:off x="4831998" y="790776"/>
              <a:ext cx="3600651" cy="885600"/>
            </a:xfrm>
            <a:prstGeom prst="rect">
              <a:avLst/>
            </a:prstGeom>
            <a:noFill/>
            <a:ln>
              <a:noFill/>
            </a:ln>
          </p:spPr>
          <p:txBody>
            <a:bodyPr spcFirstLastPara="1" wrap="square" lIns="121900" tIns="121900" rIns="121900" bIns="121900" anchor="ctr" anchorCtr="0">
              <a:noAutofit/>
            </a:bodyPr>
            <a:lstStyle/>
            <a:p>
              <a:pPr algn="just"/>
              <a:r>
                <a:rPr lang="en" sz="2400" b="1" dirty="0">
                  <a:latin typeface="Roboto"/>
                  <a:ea typeface="Roboto"/>
                  <a:cs typeface="Roboto"/>
                  <a:sym typeface="Roboto"/>
                </a:rPr>
                <a:t>Horarios con mayor audiencia infantil</a:t>
              </a:r>
              <a:endParaRPr sz="2400" b="1" dirty="0"/>
            </a:p>
          </p:txBody>
        </p:sp>
      </p:grpSp>
    </p:spTree>
    <p:extLst>
      <p:ext uri="{BB962C8B-B14F-4D97-AF65-F5344CB8AC3E}">
        <p14:creationId xmlns:p14="http://schemas.microsoft.com/office/powerpoint/2010/main" val="635832878"/>
      </p:ext>
    </p:extLst>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p:nvPr/>
        </p:nvSpPr>
        <p:spPr>
          <a:xfrm>
            <a:off x="706300" y="59700"/>
            <a:ext cx="10577600" cy="1698000"/>
          </a:xfrm>
          <a:prstGeom prst="rect">
            <a:avLst/>
          </a:prstGeom>
          <a:noFill/>
          <a:ln>
            <a:noFill/>
          </a:ln>
        </p:spPr>
        <p:txBody>
          <a:bodyPr spcFirstLastPara="1" wrap="square" lIns="121900" tIns="121900" rIns="121900" bIns="121900" anchor="ctr" anchorCtr="0">
            <a:noAutofit/>
          </a:bodyPr>
          <a:lstStyle/>
          <a:p>
            <a:pPr algn="ctr">
              <a:spcBef>
                <a:spcPts val="667"/>
              </a:spcBef>
              <a:spcAft>
                <a:spcPts val="1867"/>
              </a:spcAft>
            </a:pPr>
            <a:r>
              <a:rPr lang="en" sz="2400" b="1" dirty="0">
                <a:solidFill>
                  <a:schemeClr val="dk1"/>
                </a:solidFill>
                <a:latin typeface="Roboto"/>
                <a:ea typeface="Roboto"/>
                <a:cs typeface="Roboto"/>
                <a:sym typeface="Roboto"/>
              </a:rPr>
              <a:t>PUBLICIDAD DE ALIMENTOS Y BEBIDAS INDUSTRIALIZADOS DIRIGIDO A NIÑOS Y ADOLESCENTES</a:t>
            </a:r>
            <a:endParaRPr sz="2400" dirty="0"/>
          </a:p>
        </p:txBody>
      </p:sp>
      <p:sp>
        <p:nvSpPr>
          <p:cNvPr id="189" name="Shape 189"/>
          <p:cNvSpPr txBox="1"/>
          <p:nvPr/>
        </p:nvSpPr>
        <p:spPr>
          <a:xfrm>
            <a:off x="145567" y="1519533"/>
            <a:ext cx="4687600" cy="1669200"/>
          </a:xfrm>
          <a:prstGeom prst="rect">
            <a:avLst/>
          </a:prstGeom>
          <a:noFill/>
          <a:ln>
            <a:noFill/>
          </a:ln>
        </p:spPr>
        <p:txBody>
          <a:bodyPr spcFirstLastPara="1" wrap="square" lIns="121900" tIns="121900" rIns="121900" bIns="121900" anchor="ctr" anchorCtr="0">
            <a:noAutofit/>
          </a:bodyPr>
          <a:lstStyle/>
          <a:p>
            <a:pPr algn="just"/>
            <a:endParaRPr sz="2400" i="1">
              <a:latin typeface="Roboto"/>
              <a:ea typeface="Roboto"/>
              <a:cs typeface="Roboto"/>
              <a:sym typeface="Roboto"/>
            </a:endParaRPr>
          </a:p>
          <a:p>
            <a:pPr marL="609585" indent="-423323" algn="just">
              <a:buClr>
                <a:srgbClr val="000000"/>
              </a:buClr>
              <a:buSzPts val="1400"/>
              <a:buFont typeface="Roboto"/>
              <a:buChar char="●"/>
            </a:pPr>
            <a:r>
              <a:rPr lang="en" sz="2400">
                <a:latin typeface="Roboto"/>
                <a:ea typeface="Roboto"/>
                <a:cs typeface="Roboto"/>
                <a:sym typeface="Roboto"/>
              </a:rPr>
              <a:t>No regula estrategias de atracción y persuasión en cine y T.V , ni en el empaque de alimentos y bebidas industrializados</a:t>
            </a:r>
            <a:endParaRPr sz="2400"/>
          </a:p>
        </p:txBody>
      </p:sp>
      <p:pic>
        <p:nvPicPr>
          <p:cNvPr id="190" name="Shape 190"/>
          <p:cNvPicPr preferRelativeResize="0"/>
          <p:nvPr/>
        </p:nvPicPr>
        <p:blipFill>
          <a:blip r:embed="rId3">
            <a:alphaModFix/>
          </a:blip>
          <a:stretch>
            <a:fillRect/>
          </a:stretch>
        </p:blipFill>
        <p:spPr>
          <a:xfrm>
            <a:off x="5539467" y="1394400"/>
            <a:ext cx="3783367" cy="4968933"/>
          </a:xfrm>
          <a:prstGeom prst="rect">
            <a:avLst/>
          </a:prstGeom>
          <a:noFill/>
          <a:ln>
            <a:noFill/>
          </a:ln>
        </p:spPr>
      </p:pic>
      <p:sp>
        <p:nvSpPr>
          <p:cNvPr id="191" name="Shape 191"/>
          <p:cNvSpPr txBox="1"/>
          <p:nvPr/>
        </p:nvSpPr>
        <p:spPr>
          <a:xfrm>
            <a:off x="2127333" y="4712800"/>
            <a:ext cx="2306000" cy="608000"/>
          </a:xfrm>
          <a:prstGeom prst="rect">
            <a:avLst/>
          </a:prstGeom>
          <a:noFill/>
          <a:ln>
            <a:noFill/>
          </a:ln>
        </p:spPr>
        <p:txBody>
          <a:bodyPr spcFirstLastPara="1" wrap="square" lIns="121900" tIns="121900" rIns="121900" bIns="121900" anchor="t" anchorCtr="0">
            <a:noAutofit/>
          </a:bodyPr>
          <a:lstStyle/>
          <a:p>
            <a:r>
              <a:rPr lang="en" sz="2400"/>
              <a:t>Uso de personajes</a:t>
            </a:r>
            <a:endParaRPr sz="2400"/>
          </a:p>
        </p:txBody>
      </p:sp>
      <p:cxnSp>
        <p:nvCxnSpPr>
          <p:cNvPr id="192" name="Shape 192"/>
          <p:cNvCxnSpPr/>
          <p:nvPr/>
        </p:nvCxnSpPr>
        <p:spPr>
          <a:xfrm rot="10800000" flipH="1">
            <a:off x="4529233" y="5099567"/>
            <a:ext cx="699200" cy="13200"/>
          </a:xfrm>
          <a:prstGeom prst="straightConnector1">
            <a:avLst/>
          </a:prstGeom>
          <a:noFill/>
          <a:ln w="38100" cap="flat" cmpd="sng">
            <a:solidFill>
              <a:srgbClr val="980000"/>
            </a:solidFill>
            <a:prstDash val="solid"/>
            <a:round/>
            <a:headEnd type="none" w="lg" len="lg"/>
            <a:tailEnd type="triangle" w="lg" len="lg"/>
          </a:ln>
        </p:spPr>
      </p:cxnSp>
      <p:sp>
        <p:nvSpPr>
          <p:cNvPr id="193" name="Shape 193"/>
          <p:cNvSpPr txBox="1"/>
          <p:nvPr/>
        </p:nvSpPr>
        <p:spPr>
          <a:xfrm>
            <a:off x="10178733" y="1601467"/>
            <a:ext cx="1874000" cy="798000"/>
          </a:xfrm>
          <a:prstGeom prst="rect">
            <a:avLst/>
          </a:prstGeom>
          <a:noFill/>
          <a:ln>
            <a:noFill/>
          </a:ln>
        </p:spPr>
        <p:txBody>
          <a:bodyPr spcFirstLastPara="1" wrap="square" lIns="121900" tIns="121900" rIns="121900" bIns="121900" anchor="t" anchorCtr="0">
            <a:noAutofit/>
          </a:bodyPr>
          <a:lstStyle/>
          <a:p>
            <a:r>
              <a:rPr lang="en" sz="2400"/>
              <a:t>Promociones interactivas</a:t>
            </a:r>
            <a:endParaRPr sz="2400"/>
          </a:p>
        </p:txBody>
      </p:sp>
      <p:cxnSp>
        <p:nvCxnSpPr>
          <p:cNvPr id="194" name="Shape 194"/>
          <p:cNvCxnSpPr>
            <a:stCxn id="193" idx="1"/>
          </p:cNvCxnSpPr>
          <p:nvPr/>
        </p:nvCxnSpPr>
        <p:spPr>
          <a:xfrm rot="10800000">
            <a:off x="9135133" y="1501667"/>
            <a:ext cx="1043600" cy="498800"/>
          </a:xfrm>
          <a:prstGeom prst="straightConnector1">
            <a:avLst/>
          </a:prstGeom>
          <a:noFill/>
          <a:ln w="38100" cap="flat" cmpd="sng">
            <a:solidFill>
              <a:srgbClr val="980000"/>
            </a:solidFill>
            <a:prstDash val="solid"/>
            <a:round/>
            <a:headEnd type="none" w="lg" len="lg"/>
            <a:tailEnd type="triangle" w="lg" len="lg"/>
          </a:ln>
        </p:spPr>
      </p:cxnSp>
      <p:sp>
        <p:nvSpPr>
          <p:cNvPr id="195" name="Shape 195"/>
          <p:cNvSpPr txBox="1"/>
          <p:nvPr/>
        </p:nvSpPr>
        <p:spPr>
          <a:xfrm>
            <a:off x="1073533" y="3402267"/>
            <a:ext cx="3622400" cy="608000"/>
          </a:xfrm>
          <a:prstGeom prst="rect">
            <a:avLst/>
          </a:prstGeom>
          <a:noFill/>
          <a:ln>
            <a:noFill/>
          </a:ln>
        </p:spPr>
        <p:txBody>
          <a:bodyPr spcFirstLastPara="1" wrap="square" lIns="121900" tIns="121900" rIns="121900" bIns="121900" anchor="t" anchorCtr="0">
            <a:noAutofit/>
          </a:bodyPr>
          <a:lstStyle/>
          <a:p>
            <a:r>
              <a:rPr lang="en" sz="2400"/>
              <a:t>Patrocinio de ligas deportivas</a:t>
            </a:r>
            <a:endParaRPr sz="2400"/>
          </a:p>
        </p:txBody>
      </p:sp>
      <p:cxnSp>
        <p:nvCxnSpPr>
          <p:cNvPr id="196" name="Shape 196"/>
          <p:cNvCxnSpPr/>
          <p:nvPr/>
        </p:nvCxnSpPr>
        <p:spPr>
          <a:xfrm rot="10800000" flipH="1">
            <a:off x="4594333" y="2574267"/>
            <a:ext cx="804400" cy="929600"/>
          </a:xfrm>
          <a:prstGeom prst="straightConnector1">
            <a:avLst/>
          </a:prstGeom>
          <a:noFill/>
          <a:ln w="38100" cap="flat" cmpd="sng">
            <a:solidFill>
              <a:srgbClr val="980000"/>
            </a:solidFill>
            <a:prstDash val="solid"/>
            <a:round/>
            <a:headEnd type="none" w="lg" len="lg"/>
            <a:tailEnd type="triangle" w="lg" len="lg"/>
          </a:ln>
        </p:spPr>
      </p:cxnSp>
      <p:sp>
        <p:nvSpPr>
          <p:cNvPr id="197" name="Shape 197"/>
          <p:cNvSpPr txBox="1"/>
          <p:nvPr/>
        </p:nvSpPr>
        <p:spPr>
          <a:xfrm>
            <a:off x="0" y="6100467"/>
            <a:ext cx="5420800" cy="375600"/>
          </a:xfrm>
          <a:prstGeom prst="rect">
            <a:avLst/>
          </a:prstGeom>
          <a:noFill/>
          <a:ln w="9525" cap="flat" cmpd="sng">
            <a:solidFill>
              <a:srgbClr val="000000"/>
            </a:solidFill>
            <a:prstDash val="solid"/>
            <a:round/>
            <a:headEnd type="none" w="med" len="med"/>
            <a:tailEnd type="none" w="med" len="med"/>
          </a:ln>
        </p:spPr>
        <p:txBody>
          <a:bodyPr spcFirstLastPara="1" wrap="square" lIns="121900" tIns="121900" rIns="121900" bIns="121900" anchor="t" anchorCtr="0">
            <a:noAutofit/>
          </a:bodyPr>
          <a:lstStyle/>
          <a:p>
            <a:r>
              <a:rPr lang="en" sz="1333"/>
              <a:t>DOF, 2014;  </a:t>
            </a:r>
            <a:r>
              <a:rPr lang="en" sz="1333" i="1"/>
              <a:t>Uribe R, 2015 ;</a:t>
            </a:r>
            <a:r>
              <a:rPr lang="en" sz="1333"/>
              <a:t> Rivera, J, 2012; OPS, 2011</a:t>
            </a:r>
            <a:endParaRPr sz="1333"/>
          </a:p>
          <a:p>
            <a:r>
              <a:rPr lang="en" sz="1333"/>
              <a:t> </a:t>
            </a:r>
            <a:endParaRPr sz="1333"/>
          </a:p>
        </p:txBody>
      </p:sp>
    </p:spTree>
    <p:extLst>
      <p:ext uri="{BB962C8B-B14F-4D97-AF65-F5344CB8AC3E}">
        <p14:creationId xmlns:p14="http://schemas.microsoft.com/office/powerpoint/2010/main" val="2233662073"/>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Shape 203"/>
          <p:cNvSpPr txBox="1">
            <a:spLocks noGrp="1"/>
          </p:cNvSpPr>
          <p:nvPr>
            <p:ph type="body" idx="1"/>
          </p:nvPr>
        </p:nvSpPr>
        <p:spPr>
          <a:xfrm>
            <a:off x="326200" y="1122917"/>
            <a:ext cx="11360800" cy="4612167"/>
          </a:xfrm>
          <a:prstGeom prst="rect">
            <a:avLst/>
          </a:prstGeom>
          <a:ln w="9525" cap="flat" cmpd="sng">
            <a:solidFill>
              <a:srgbClr val="FFFFFF"/>
            </a:solidFill>
            <a:prstDash val="solid"/>
            <a:round/>
            <a:headEnd type="none" w="med" len="med"/>
            <a:tailEnd type="none" w="med" len="med"/>
          </a:ln>
        </p:spPr>
        <p:txBody>
          <a:bodyPr spcFirstLastPara="1" vert="horz" wrap="square" lIns="121900" tIns="121900" rIns="121900" bIns="121900" numCol="1" anchor="t" anchorCtr="0" compatLnSpc="1">
            <a:prstTxWarp prst="textNoShape">
              <a:avLst/>
            </a:prstTxWarp>
            <a:noAutofit/>
          </a:bodyPr>
          <a:lstStyle/>
          <a:p>
            <a:pPr marL="609585" indent="-423323" algn="just">
              <a:lnSpc>
                <a:spcPct val="150000"/>
              </a:lnSpc>
              <a:spcBef>
                <a:spcPts val="0"/>
              </a:spcBef>
              <a:spcAft>
                <a:spcPts val="0"/>
              </a:spcAft>
              <a:buClr>
                <a:srgbClr val="000000"/>
              </a:buClr>
              <a:buSzPts val="1400"/>
              <a:buChar char="●"/>
            </a:pPr>
            <a:r>
              <a:rPr lang="es-ES" sz="2133" dirty="0">
                <a:solidFill>
                  <a:srgbClr val="000000"/>
                </a:solidFill>
              </a:rPr>
              <a:t>Contar con una estrategia de combate a la obesidad en la que se incluyen medidas regulatorias en materia de publicidad constituye un gran avance para </a:t>
            </a:r>
            <a:r>
              <a:rPr lang="es-ES" sz="2133" dirty="0" err="1">
                <a:solidFill>
                  <a:srgbClr val="000000"/>
                </a:solidFill>
              </a:rPr>
              <a:t>Méico</a:t>
            </a:r>
            <a:r>
              <a:rPr lang="es-ES" sz="2133" dirty="0">
                <a:solidFill>
                  <a:srgbClr val="000000"/>
                </a:solidFill>
              </a:rPr>
              <a:t>, al no dejar la protección de la niñez frente a la publicidad en manos del sector privado y afirmar el papel del Estado en la materia.</a:t>
            </a:r>
          </a:p>
          <a:p>
            <a:pPr marL="609585" indent="-423323" algn="just">
              <a:lnSpc>
                <a:spcPct val="150000"/>
              </a:lnSpc>
              <a:spcBef>
                <a:spcPts val="0"/>
              </a:spcBef>
              <a:spcAft>
                <a:spcPts val="0"/>
              </a:spcAft>
              <a:buClr>
                <a:srgbClr val="000000"/>
              </a:buClr>
              <a:buSzPts val="1400"/>
              <a:buChar char="●"/>
            </a:pPr>
            <a:r>
              <a:rPr lang="es-ES" sz="2133" dirty="0">
                <a:solidFill>
                  <a:srgbClr val="000000"/>
                </a:solidFill>
              </a:rPr>
              <a:t>Adicionalmente, esta regulación permite reconocer oficialmente la influencia de la publicidad de alimentos y bebidas no saludables en la obesidad y salud de la población.</a:t>
            </a:r>
            <a:endParaRPr sz="1600" dirty="0">
              <a:solidFill>
                <a:schemeClr val="dk1"/>
              </a:solidFill>
            </a:endParaRPr>
          </a:p>
        </p:txBody>
      </p:sp>
      <p:sp>
        <p:nvSpPr>
          <p:cNvPr id="204" name="Shape 204"/>
          <p:cNvSpPr txBox="1"/>
          <p:nvPr/>
        </p:nvSpPr>
        <p:spPr>
          <a:xfrm>
            <a:off x="134886" y="367667"/>
            <a:ext cx="8634476" cy="763600"/>
          </a:xfrm>
          <a:prstGeom prst="rect">
            <a:avLst/>
          </a:prstGeom>
          <a:noFill/>
          <a:ln>
            <a:noFill/>
          </a:ln>
        </p:spPr>
        <p:txBody>
          <a:bodyPr spcFirstLastPara="1" wrap="square" lIns="121900" tIns="121900" rIns="121900" bIns="121900" anchor="ctr" anchorCtr="0">
            <a:noAutofit/>
          </a:bodyPr>
          <a:lstStyle/>
          <a:p>
            <a:pPr>
              <a:spcBef>
                <a:spcPts val="667"/>
              </a:spcBef>
              <a:spcAft>
                <a:spcPts val="1867"/>
              </a:spcAft>
            </a:pPr>
            <a:r>
              <a:rPr lang="es-MX" sz="3733" dirty="0"/>
              <a:t>Consideraciones sobre regulación publicidad</a:t>
            </a:r>
            <a:endParaRPr sz="3733" dirty="0"/>
          </a:p>
        </p:txBody>
      </p:sp>
      <p:sp>
        <p:nvSpPr>
          <p:cNvPr id="205" name="Shape 205"/>
          <p:cNvSpPr txBox="1"/>
          <p:nvPr/>
        </p:nvSpPr>
        <p:spPr>
          <a:xfrm>
            <a:off x="-1" y="5735083"/>
            <a:ext cx="7972425" cy="770317"/>
          </a:xfrm>
          <a:prstGeom prst="rect">
            <a:avLst/>
          </a:prstGeom>
          <a:noFill/>
          <a:ln>
            <a:noFill/>
          </a:ln>
        </p:spPr>
        <p:txBody>
          <a:bodyPr spcFirstLastPara="1" wrap="square" lIns="121900" tIns="121900" rIns="121900" bIns="121900" anchor="t" anchorCtr="0">
            <a:noAutofit/>
          </a:bodyPr>
          <a:lstStyle/>
          <a:p>
            <a:r>
              <a:rPr lang="es-MX" sz="1400" dirty="0"/>
              <a:t>Rivera J, </a:t>
            </a:r>
            <a:r>
              <a:rPr lang="es-MX" sz="1400" dirty="0" err="1"/>
              <a:t>Colcehro</a:t>
            </a:r>
            <a:r>
              <a:rPr lang="es-MX" sz="1400" dirty="0"/>
              <a:t> A, Fuentes M, </a:t>
            </a:r>
            <a:r>
              <a:rPr lang="es-MX" sz="1400" dirty="0" err="1"/>
              <a:t>Onzalez</a:t>
            </a:r>
            <a:r>
              <a:rPr lang="es-MX" sz="1400" dirty="0"/>
              <a:t> T, Aguilar C, Hernandez G, Barquera S. La obesidad en </a:t>
            </a:r>
            <a:r>
              <a:rPr lang="es-MX" sz="1400" dirty="0" err="1"/>
              <a:t>Méico</a:t>
            </a:r>
            <a:r>
              <a:rPr lang="es-MX" sz="1400" dirty="0"/>
              <a:t>: Estado de la política pública y recomendaciones para su prevención y control. INSP, 2018</a:t>
            </a:r>
            <a:endParaRPr sz="1400" dirty="0"/>
          </a:p>
        </p:txBody>
      </p:sp>
      <p:sp>
        <p:nvSpPr>
          <p:cNvPr id="5" name="Elipse 4">
            <a:extLst>
              <a:ext uri="{FF2B5EF4-FFF2-40B4-BE49-F238E27FC236}">
                <a16:creationId xmlns:a16="http://schemas.microsoft.com/office/drawing/2014/main" xmlns="" id="{62BFA1F3-F895-46F4-BDEE-8C1DF87E11B8}"/>
              </a:ext>
            </a:extLst>
          </p:cNvPr>
          <p:cNvSpPr/>
          <p:nvPr/>
        </p:nvSpPr>
        <p:spPr>
          <a:xfrm>
            <a:off x="7822305" y="0"/>
            <a:ext cx="1643743" cy="177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800" b="1" dirty="0"/>
              <a:t>7</a:t>
            </a:r>
            <a:endParaRPr lang="es-MX" sz="8800" b="1" dirty="0"/>
          </a:p>
        </p:txBody>
      </p:sp>
    </p:spTree>
    <p:extLst>
      <p:ext uri="{BB962C8B-B14F-4D97-AF65-F5344CB8AC3E}">
        <p14:creationId xmlns:p14="http://schemas.microsoft.com/office/powerpoint/2010/main" val="1962850359"/>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Shape 203"/>
          <p:cNvSpPr txBox="1">
            <a:spLocks noGrp="1"/>
          </p:cNvSpPr>
          <p:nvPr>
            <p:ph type="body" idx="1"/>
          </p:nvPr>
        </p:nvSpPr>
        <p:spPr>
          <a:xfrm>
            <a:off x="326200" y="1122917"/>
            <a:ext cx="11360800" cy="4612167"/>
          </a:xfrm>
          <a:prstGeom prst="rect">
            <a:avLst/>
          </a:prstGeom>
          <a:ln w="9525" cap="flat" cmpd="sng">
            <a:solidFill>
              <a:srgbClr val="FFFFFF"/>
            </a:solidFill>
            <a:prstDash val="solid"/>
            <a:round/>
            <a:headEnd type="none" w="med" len="med"/>
            <a:tailEnd type="none" w="med" len="med"/>
          </a:ln>
        </p:spPr>
        <p:txBody>
          <a:bodyPr spcFirstLastPara="1" vert="horz" wrap="square" lIns="121900" tIns="121900" rIns="121900" bIns="121900" numCol="1" anchor="t" anchorCtr="0" compatLnSpc="1">
            <a:prstTxWarp prst="textNoShape">
              <a:avLst/>
            </a:prstTxWarp>
            <a:noAutofit/>
          </a:bodyPr>
          <a:lstStyle/>
          <a:p>
            <a:pPr marL="609585" indent="-423323" algn="just">
              <a:lnSpc>
                <a:spcPct val="150000"/>
              </a:lnSpc>
              <a:spcBef>
                <a:spcPts val="0"/>
              </a:spcBef>
              <a:spcAft>
                <a:spcPts val="0"/>
              </a:spcAft>
              <a:buClr>
                <a:srgbClr val="000000"/>
              </a:buClr>
              <a:buSzPts val="1400"/>
              <a:buChar char="●"/>
            </a:pPr>
            <a:r>
              <a:rPr lang="en" sz="2133" dirty="0">
                <a:solidFill>
                  <a:srgbClr val="000000"/>
                </a:solidFill>
              </a:rPr>
              <a:t>Población infantil: &lt; de 18 años</a:t>
            </a:r>
            <a:endParaRPr sz="2133" baseline="30000" dirty="0">
              <a:solidFill>
                <a:srgbClr val="000000"/>
              </a:solidFill>
              <a:highlight>
                <a:srgbClr val="FFFFFF"/>
              </a:highlight>
            </a:endParaRPr>
          </a:p>
          <a:p>
            <a:pPr marL="609585" indent="-423323" algn="just">
              <a:lnSpc>
                <a:spcPct val="150000"/>
              </a:lnSpc>
              <a:spcBef>
                <a:spcPts val="0"/>
              </a:spcBef>
              <a:spcAft>
                <a:spcPts val="0"/>
              </a:spcAft>
              <a:buClr>
                <a:srgbClr val="000000"/>
              </a:buClr>
              <a:buSzPts val="1400"/>
              <a:buChar char="●"/>
            </a:pPr>
            <a:r>
              <a:rPr lang="en" sz="2133" dirty="0">
                <a:solidFill>
                  <a:srgbClr val="000000"/>
                </a:solidFill>
              </a:rPr>
              <a:t>Ampliar medios de comunicación (publicidad digital, redes sociales, patrocinios en escuelas.etc) </a:t>
            </a:r>
            <a:endParaRPr sz="2133" baseline="30000" dirty="0">
              <a:solidFill>
                <a:srgbClr val="000000"/>
              </a:solidFill>
            </a:endParaRPr>
          </a:p>
          <a:p>
            <a:pPr marL="609585" indent="-423323" algn="just">
              <a:lnSpc>
                <a:spcPct val="150000"/>
              </a:lnSpc>
              <a:spcBef>
                <a:spcPts val="0"/>
              </a:spcBef>
              <a:spcAft>
                <a:spcPts val="0"/>
              </a:spcAft>
              <a:buClr>
                <a:srgbClr val="000000"/>
              </a:buClr>
              <a:buSzPts val="1400"/>
              <a:buChar char="●"/>
            </a:pPr>
            <a:r>
              <a:rPr lang="en" sz="2133" dirty="0">
                <a:solidFill>
                  <a:srgbClr val="000000"/>
                </a:solidFill>
              </a:rPr>
              <a:t>Criterios nutricionales con base al Modelo de perfil de nutrientes de la OPS</a:t>
            </a:r>
            <a:endParaRPr sz="2133" baseline="30000" dirty="0">
              <a:solidFill>
                <a:srgbClr val="000000"/>
              </a:solidFill>
              <a:highlight>
                <a:srgbClr val="FF00FF"/>
              </a:highlight>
            </a:endParaRPr>
          </a:p>
          <a:p>
            <a:pPr marL="609585" indent="-423323" algn="just">
              <a:lnSpc>
                <a:spcPct val="150000"/>
              </a:lnSpc>
              <a:spcBef>
                <a:spcPts val="0"/>
              </a:spcBef>
              <a:spcAft>
                <a:spcPts val="0"/>
              </a:spcAft>
              <a:buClr>
                <a:srgbClr val="000000"/>
              </a:buClr>
              <a:buSzPts val="1400"/>
              <a:buChar char="●"/>
            </a:pPr>
            <a:r>
              <a:rPr lang="en" sz="2133" dirty="0">
                <a:solidFill>
                  <a:srgbClr val="000000"/>
                </a:solidFill>
              </a:rPr>
              <a:t>Ajustar horarios de lunes a viernes de 13:00 a 22:00 hrs. y fines de semana de </a:t>
            </a:r>
            <a:r>
              <a:rPr lang="en" sz="2133" dirty="0">
                <a:solidFill>
                  <a:srgbClr val="000000"/>
                </a:solidFill>
                <a:highlight>
                  <a:schemeClr val="lt1"/>
                </a:highlight>
              </a:rPr>
              <a:t>07:00 a 22:00 hrs.</a:t>
            </a:r>
            <a:endParaRPr sz="2133" dirty="0">
              <a:solidFill>
                <a:srgbClr val="000000"/>
              </a:solidFill>
            </a:endParaRPr>
          </a:p>
          <a:p>
            <a:pPr marL="609585" indent="-423323" algn="just">
              <a:lnSpc>
                <a:spcPct val="150000"/>
              </a:lnSpc>
              <a:spcBef>
                <a:spcPts val="0"/>
              </a:spcBef>
              <a:spcAft>
                <a:spcPts val="0"/>
              </a:spcAft>
              <a:buClr>
                <a:srgbClr val="000000"/>
              </a:buClr>
              <a:buSzPts val="1400"/>
              <a:buChar char="●"/>
            </a:pPr>
            <a:r>
              <a:rPr lang="en" sz="2133" dirty="0"/>
              <a:t>P</a:t>
            </a:r>
            <a:r>
              <a:rPr lang="en" sz="2133" dirty="0">
                <a:solidFill>
                  <a:srgbClr val="000000"/>
                </a:solidFill>
              </a:rPr>
              <a:t>rohibir elementos persuasivos que no cumplan con las recomendaciones nutrimentales de la OPS (exceso de colores, celebridades, personajes, promociones, etc)</a:t>
            </a:r>
            <a:endParaRPr sz="2133" dirty="0">
              <a:solidFill>
                <a:srgbClr val="000000"/>
              </a:solidFill>
            </a:endParaRPr>
          </a:p>
          <a:p>
            <a:pPr marL="609585" indent="-423323" algn="just">
              <a:spcBef>
                <a:spcPts val="0"/>
              </a:spcBef>
              <a:spcAft>
                <a:spcPts val="0"/>
              </a:spcAft>
              <a:buClr>
                <a:srgbClr val="000000"/>
              </a:buClr>
              <a:buSzPts val="1400"/>
              <a:buChar char="●"/>
            </a:pPr>
            <a:r>
              <a:rPr lang="en" sz="2133" dirty="0">
                <a:solidFill>
                  <a:srgbClr val="000000"/>
                </a:solidFill>
              </a:rPr>
              <a:t>Establecer monitoreo y evaluación con el fin de asegurar su sustentabilidad.</a:t>
            </a:r>
            <a:endParaRPr sz="1600" dirty="0">
              <a:solidFill>
                <a:schemeClr val="dk1"/>
              </a:solidFill>
            </a:endParaRPr>
          </a:p>
        </p:txBody>
      </p:sp>
      <p:sp>
        <p:nvSpPr>
          <p:cNvPr id="204" name="Shape 204"/>
          <p:cNvSpPr txBox="1"/>
          <p:nvPr/>
        </p:nvSpPr>
        <p:spPr>
          <a:xfrm>
            <a:off x="134886" y="161959"/>
            <a:ext cx="8634476" cy="763600"/>
          </a:xfrm>
          <a:prstGeom prst="rect">
            <a:avLst/>
          </a:prstGeom>
          <a:noFill/>
          <a:ln>
            <a:noFill/>
          </a:ln>
        </p:spPr>
        <p:txBody>
          <a:bodyPr spcFirstLastPara="1" wrap="square" lIns="121900" tIns="121900" rIns="121900" bIns="121900" anchor="ctr" anchorCtr="0">
            <a:noAutofit/>
          </a:bodyPr>
          <a:lstStyle/>
          <a:p>
            <a:pPr>
              <a:spcBef>
                <a:spcPts val="667"/>
              </a:spcBef>
              <a:spcAft>
                <a:spcPts val="1867"/>
              </a:spcAft>
            </a:pPr>
            <a:r>
              <a:rPr lang="es-MX" sz="3733" dirty="0"/>
              <a:t>Recomendaciones para regulación publicidad</a:t>
            </a:r>
            <a:endParaRPr sz="3733" dirty="0"/>
          </a:p>
        </p:txBody>
      </p:sp>
      <p:sp>
        <p:nvSpPr>
          <p:cNvPr id="5" name="Elipse 4">
            <a:extLst>
              <a:ext uri="{FF2B5EF4-FFF2-40B4-BE49-F238E27FC236}">
                <a16:creationId xmlns:a16="http://schemas.microsoft.com/office/drawing/2014/main" xmlns="" id="{62BFA1F3-F895-46F4-BDEE-8C1DF87E11B8}"/>
              </a:ext>
            </a:extLst>
          </p:cNvPr>
          <p:cNvSpPr/>
          <p:nvPr/>
        </p:nvSpPr>
        <p:spPr>
          <a:xfrm>
            <a:off x="7822305" y="0"/>
            <a:ext cx="1643743" cy="177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800" b="1" dirty="0"/>
              <a:t>7</a:t>
            </a:r>
            <a:endParaRPr lang="es-MX" sz="8800" b="1" dirty="0"/>
          </a:p>
        </p:txBody>
      </p:sp>
    </p:spTree>
    <p:extLst>
      <p:ext uri="{BB962C8B-B14F-4D97-AF65-F5344CB8AC3E}">
        <p14:creationId xmlns:p14="http://schemas.microsoft.com/office/powerpoint/2010/main" val="53824777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835383" y="592000"/>
            <a:ext cx="7821234" cy="5016758"/>
          </a:xfrm>
          <a:prstGeom prst="rect">
            <a:avLst/>
          </a:prstGeom>
          <a:noFill/>
        </p:spPr>
        <p:txBody>
          <a:bodyPr wrap="square" rtlCol="0">
            <a:spAutoFit/>
          </a:bodyPr>
          <a:lstStyle/>
          <a:p>
            <a:pPr marL="342900" indent="-342900">
              <a:buFont typeface="Wingdings" pitchFamily="2" charset="2"/>
              <a:buChar char="q"/>
            </a:pPr>
            <a:r>
              <a:rPr lang="es-MX" sz="4000" b="1" dirty="0"/>
              <a:t>La esperanza de vida tiene un aumento más lento en México que en otros países de la OCDE</a:t>
            </a:r>
          </a:p>
          <a:p>
            <a:pPr marL="342900" indent="-342900">
              <a:buFont typeface="Wingdings" pitchFamily="2" charset="2"/>
              <a:buChar char="q"/>
            </a:pPr>
            <a:r>
              <a:rPr lang="es-MX" sz="4000" b="1" dirty="0"/>
              <a:t>La esperanza de vida en 2013 fue de 74.6, la mas baja de la OCDE. Con un promedio OCDE de 80.5</a:t>
            </a:r>
          </a:p>
        </p:txBody>
      </p:sp>
    </p:spTree>
    <p:extLst>
      <p:ext uri="{BB962C8B-B14F-4D97-AF65-F5344CB8AC3E}">
        <p14:creationId xmlns:p14="http://schemas.microsoft.com/office/powerpoint/2010/main" val="380481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B189E2-3510-4077-8E5E-0E800742D977}"/>
              </a:ext>
            </a:extLst>
          </p:cNvPr>
          <p:cNvSpPr>
            <a:spLocks noGrp="1"/>
          </p:cNvSpPr>
          <p:nvPr>
            <p:ph type="title"/>
          </p:nvPr>
        </p:nvSpPr>
        <p:spPr>
          <a:xfrm>
            <a:off x="609600" y="128586"/>
            <a:ext cx="10972800" cy="1600200"/>
          </a:xfrm>
        </p:spPr>
        <p:txBody>
          <a:bodyPr/>
          <a:lstStyle/>
          <a:p>
            <a:r>
              <a:rPr lang="es-ES" sz="4000" dirty="0"/>
              <a:t>Etiquetado frontal: </a:t>
            </a:r>
            <a:br>
              <a:rPr lang="es-ES" sz="4000" dirty="0"/>
            </a:br>
            <a:r>
              <a:rPr lang="es-ES" sz="4000" dirty="0"/>
              <a:t>Norma oficial Mexicana-051-SCFI/SSA1-2010</a:t>
            </a:r>
            <a:endParaRPr lang="es-MX" sz="4000" dirty="0"/>
          </a:p>
        </p:txBody>
      </p:sp>
      <p:sp>
        <p:nvSpPr>
          <p:cNvPr id="3" name="Marcador de texto 2">
            <a:extLst>
              <a:ext uri="{FF2B5EF4-FFF2-40B4-BE49-F238E27FC236}">
                <a16:creationId xmlns:a16="http://schemas.microsoft.com/office/drawing/2014/main" xmlns="" id="{6DC997AA-FDED-4F55-80F9-5F1B2FAC5B27}"/>
              </a:ext>
            </a:extLst>
          </p:cNvPr>
          <p:cNvSpPr>
            <a:spLocks noGrp="1"/>
          </p:cNvSpPr>
          <p:nvPr>
            <p:ph type="body" idx="1"/>
          </p:nvPr>
        </p:nvSpPr>
        <p:spPr>
          <a:xfrm>
            <a:off x="666750" y="2085976"/>
            <a:ext cx="10972800" cy="4329113"/>
          </a:xfrm>
        </p:spPr>
        <p:txBody>
          <a:bodyPr/>
          <a:lstStyle/>
          <a:p>
            <a:pPr marL="0" indent="0">
              <a:buNone/>
            </a:pPr>
            <a:r>
              <a:rPr lang="es-ES" sz="3200" dirty="0">
                <a:solidFill>
                  <a:srgbClr val="000000"/>
                </a:solidFill>
              </a:rPr>
              <a:t>La normatividad que estipula que los empaques tengan la información del contenido calórico es un avance… </a:t>
            </a:r>
            <a:endParaRPr lang="es-ES" baseline="30000" dirty="0">
              <a:solidFill>
                <a:srgbClr val="000000"/>
              </a:solidFill>
            </a:endParaRPr>
          </a:p>
          <a:p>
            <a:pPr marL="0" indent="0">
              <a:buNone/>
            </a:pPr>
            <a:endParaRPr lang="es-ES" sz="3200" b="1" dirty="0"/>
          </a:p>
          <a:p>
            <a:pPr marL="0" indent="0">
              <a:buNone/>
            </a:pPr>
            <a:r>
              <a:rPr lang="es-ES" sz="3200" b="1" dirty="0"/>
              <a:t>Sin embargo, hay algunas limitaciones del etiquetado frontal que se utiliza en México </a:t>
            </a:r>
            <a:endParaRPr lang="es-MX" sz="3200" dirty="0"/>
          </a:p>
          <a:p>
            <a:endParaRPr lang="es-MX" sz="5400" dirty="0"/>
          </a:p>
        </p:txBody>
      </p:sp>
    </p:spTree>
    <p:extLst>
      <p:ext uri="{BB962C8B-B14F-4D97-AF65-F5344CB8AC3E}">
        <p14:creationId xmlns:p14="http://schemas.microsoft.com/office/powerpoint/2010/main" val="3781087728"/>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marL="50799">
              <a:spcBef>
                <a:spcPts val="0"/>
              </a:spcBef>
              <a:spcAft>
                <a:spcPts val="0"/>
              </a:spcAft>
              <a:buClr>
                <a:schemeClr val="dk1"/>
              </a:buClr>
              <a:buSzPts val="3000"/>
            </a:pPr>
            <a:r>
              <a:rPr lang="es-MX" dirty="0"/>
              <a:t>M</a:t>
            </a:r>
            <a:r>
              <a:rPr lang="en" dirty="0"/>
              <a:t>arco Regulatorio Vigente</a:t>
            </a:r>
            <a:endParaRPr dirty="0"/>
          </a:p>
        </p:txBody>
      </p:sp>
      <p:sp>
        <p:nvSpPr>
          <p:cNvPr id="100" name="Shape 100"/>
          <p:cNvSpPr txBox="1"/>
          <p:nvPr/>
        </p:nvSpPr>
        <p:spPr>
          <a:xfrm>
            <a:off x="637873" y="711917"/>
            <a:ext cx="5977863" cy="2526400"/>
          </a:xfrm>
          <a:prstGeom prst="rect">
            <a:avLst/>
          </a:prstGeom>
          <a:noFill/>
          <a:ln>
            <a:noFill/>
          </a:ln>
        </p:spPr>
        <p:txBody>
          <a:bodyPr spcFirstLastPara="1" wrap="square" lIns="121900" tIns="121900" rIns="121900" bIns="121900" anchor="t" anchorCtr="0">
            <a:noAutofit/>
          </a:bodyPr>
          <a:lstStyle/>
          <a:p>
            <a:pPr algn="just"/>
            <a:r>
              <a:rPr lang="en" sz="2400" dirty="0">
                <a:highlight>
                  <a:schemeClr val="lt1"/>
                </a:highlight>
                <a:latin typeface="Roboto"/>
                <a:ea typeface="Roboto"/>
                <a:cs typeface="Roboto"/>
                <a:sym typeface="Roboto"/>
              </a:rPr>
              <a:t>Describe los requerimientos de información que deberá ostentar el área frontal de exhibición de producto, que actualmente se basa en el GDA (Guías Diarias de Alimentación)</a:t>
            </a:r>
            <a:endParaRPr sz="2400" baseline="30000" dirty="0">
              <a:highlight>
                <a:schemeClr val="lt1"/>
              </a:highlight>
              <a:latin typeface="Roboto"/>
              <a:ea typeface="Roboto"/>
              <a:cs typeface="Roboto"/>
              <a:sym typeface="Roboto"/>
            </a:endParaRPr>
          </a:p>
        </p:txBody>
      </p:sp>
      <p:sp>
        <p:nvSpPr>
          <p:cNvPr id="102" name="Shape 102"/>
          <p:cNvSpPr txBox="1"/>
          <p:nvPr/>
        </p:nvSpPr>
        <p:spPr>
          <a:xfrm>
            <a:off x="628499" y="6558891"/>
            <a:ext cx="6778733" cy="388400"/>
          </a:xfrm>
          <a:prstGeom prst="rect">
            <a:avLst/>
          </a:prstGeom>
          <a:noFill/>
          <a:ln>
            <a:noFill/>
          </a:ln>
        </p:spPr>
        <p:txBody>
          <a:bodyPr spcFirstLastPara="1" wrap="square" lIns="121900" tIns="121900" rIns="121900" bIns="121900" anchor="ctr" anchorCtr="0">
            <a:noAutofit/>
          </a:bodyPr>
          <a:lstStyle/>
          <a:p>
            <a:pPr algn="just">
              <a:lnSpc>
                <a:spcPct val="107916"/>
              </a:lnSpc>
              <a:spcAft>
                <a:spcPts val="1067"/>
              </a:spcAft>
            </a:pPr>
            <a:r>
              <a:rPr lang="en" sz="1333" dirty="0">
                <a:latin typeface="Roboto"/>
                <a:ea typeface="Roboto"/>
                <a:cs typeface="Roboto"/>
                <a:sym typeface="Roboto"/>
              </a:rPr>
              <a:t>DOF, 2014. </a:t>
            </a:r>
            <a:r>
              <a:rPr lang="pt-BR" sz="1333" dirty="0">
                <a:latin typeface="Roboto"/>
                <a:ea typeface="Roboto"/>
                <a:cs typeface="Roboto"/>
                <a:sym typeface="Roboto"/>
              </a:rPr>
              <a:t>INSP-UNICEF. 2016; Stern D, Tolentino L, </a:t>
            </a:r>
            <a:r>
              <a:rPr lang="pt-BR" sz="1333" dirty="0" err="1">
                <a:latin typeface="Roboto"/>
                <a:ea typeface="Roboto"/>
                <a:cs typeface="Roboto"/>
                <a:sym typeface="Roboto"/>
              </a:rPr>
              <a:t>Barquera</a:t>
            </a:r>
            <a:r>
              <a:rPr lang="pt-BR" sz="1333" dirty="0">
                <a:latin typeface="Roboto"/>
                <a:ea typeface="Roboto"/>
                <a:cs typeface="Roboto"/>
                <a:sym typeface="Roboto"/>
              </a:rPr>
              <a:t> S, 2011</a:t>
            </a:r>
          </a:p>
        </p:txBody>
      </p:sp>
      <p:pic>
        <p:nvPicPr>
          <p:cNvPr id="7" name="Shape 109">
            <a:extLst>
              <a:ext uri="{FF2B5EF4-FFF2-40B4-BE49-F238E27FC236}">
                <a16:creationId xmlns:a16="http://schemas.microsoft.com/office/drawing/2014/main" xmlns="" id="{8291B3CD-4350-4190-8C91-210797256D06}"/>
              </a:ext>
            </a:extLst>
          </p:cNvPr>
          <p:cNvPicPr preferRelativeResize="0"/>
          <p:nvPr/>
        </p:nvPicPr>
        <p:blipFill>
          <a:blip r:embed="rId3">
            <a:alphaModFix/>
          </a:blip>
          <a:stretch>
            <a:fillRect/>
          </a:stretch>
        </p:blipFill>
        <p:spPr>
          <a:xfrm>
            <a:off x="6936434" y="1357067"/>
            <a:ext cx="4839967" cy="2997767"/>
          </a:xfrm>
          <a:prstGeom prst="rect">
            <a:avLst/>
          </a:prstGeom>
          <a:noFill/>
          <a:ln>
            <a:noFill/>
          </a:ln>
        </p:spPr>
      </p:pic>
      <p:sp>
        <p:nvSpPr>
          <p:cNvPr id="4" name="Rectángulo 3">
            <a:extLst>
              <a:ext uri="{FF2B5EF4-FFF2-40B4-BE49-F238E27FC236}">
                <a16:creationId xmlns:a16="http://schemas.microsoft.com/office/drawing/2014/main" xmlns="" id="{50D6B255-53D7-4D46-BF10-37E88C4348EA}"/>
              </a:ext>
            </a:extLst>
          </p:cNvPr>
          <p:cNvSpPr/>
          <p:nvPr/>
        </p:nvSpPr>
        <p:spPr>
          <a:xfrm>
            <a:off x="415599" y="2494000"/>
            <a:ext cx="5977864" cy="4171270"/>
          </a:xfrm>
          <a:prstGeom prst="rect">
            <a:avLst/>
          </a:prstGeom>
        </p:spPr>
        <p:txBody>
          <a:bodyPr wrap="square">
            <a:spAutoFit/>
          </a:bodyPr>
          <a:lstStyle/>
          <a:p>
            <a:pPr marL="152396" algn="just">
              <a:lnSpc>
                <a:spcPct val="115000"/>
              </a:lnSpc>
              <a:buSzPts val="1800"/>
            </a:pPr>
            <a:r>
              <a:rPr lang="es-ES" sz="3200" b="1" dirty="0">
                <a:solidFill>
                  <a:srgbClr val="FF0000"/>
                </a:solidFill>
              </a:rPr>
              <a:t>Requiere de conocimiento matemático</a:t>
            </a:r>
            <a:r>
              <a:rPr lang="es-ES" sz="2400" dirty="0"/>
              <a:t>. Se necesitan operaciones matemáticas. </a:t>
            </a:r>
          </a:p>
          <a:p>
            <a:pPr marL="152396" algn="just">
              <a:lnSpc>
                <a:spcPct val="115000"/>
              </a:lnSpc>
              <a:buSzPts val="1800"/>
            </a:pPr>
            <a:r>
              <a:rPr lang="es-ES" sz="2400" dirty="0"/>
              <a:t> Por tanto, la interpretación del etiquetado se vuelve más compleja en población vulnerable (población con menores recursos, que vive en zonas rurales, niños, adolescentes y población que no sabe leer ni escribir)</a:t>
            </a:r>
            <a:endParaRPr lang="es-MX" sz="2133" dirty="0">
              <a:latin typeface="Roboto"/>
              <a:ea typeface="Roboto"/>
              <a:cs typeface="Roboto"/>
              <a:sym typeface="Roboto"/>
            </a:endParaRPr>
          </a:p>
        </p:txBody>
      </p:sp>
    </p:spTree>
    <p:extLst>
      <p:ext uri="{BB962C8B-B14F-4D97-AF65-F5344CB8AC3E}">
        <p14:creationId xmlns:p14="http://schemas.microsoft.com/office/powerpoint/2010/main" val="166697209"/>
      </p:ext>
    </p:extLst>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2" name="Shape 102"/>
          <p:cNvSpPr txBox="1"/>
          <p:nvPr/>
        </p:nvSpPr>
        <p:spPr>
          <a:xfrm>
            <a:off x="723259" y="6330630"/>
            <a:ext cx="6778733" cy="388400"/>
          </a:xfrm>
          <a:prstGeom prst="rect">
            <a:avLst/>
          </a:prstGeom>
          <a:noFill/>
          <a:ln>
            <a:noFill/>
          </a:ln>
        </p:spPr>
        <p:txBody>
          <a:bodyPr spcFirstLastPara="1" wrap="square" lIns="121900" tIns="121900" rIns="121900" bIns="121900" anchor="ctr" anchorCtr="0">
            <a:noAutofit/>
          </a:bodyPr>
          <a:lstStyle/>
          <a:p>
            <a:pPr algn="just">
              <a:lnSpc>
                <a:spcPct val="107916"/>
              </a:lnSpc>
              <a:spcAft>
                <a:spcPts val="1067"/>
              </a:spcAft>
            </a:pPr>
            <a:r>
              <a:rPr lang="pt-BR" sz="1400" dirty="0"/>
              <a:t>KARINA SÁNCHEZ n NYDIA BALDERAS n ANA MUNGUÍA n SIMÓN BARQUERA </a:t>
            </a:r>
            <a:r>
              <a:rPr lang="es-ES" sz="1400" dirty="0"/>
              <a:t>El etiquetado de alimentos y bebidas: </a:t>
            </a:r>
            <a:br>
              <a:rPr lang="es-ES" sz="1400" dirty="0"/>
            </a:br>
            <a:r>
              <a:rPr lang="es-MX" sz="1400" b="1" dirty="0"/>
              <a:t>la experiencia en México </a:t>
            </a:r>
            <a:r>
              <a:rPr lang="pt-BR" sz="1400" dirty="0"/>
              <a:t>instituto de </a:t>
            </a:r>
            <a:r>
              <a:rPr lang="pt-BR" sz="1400" dirty="0" err="1"/>
              <a:t>salud</a:t>
            </a:r>
            <a:r>
              <a:rPr lang="pt-BR" sz="1400" dirty="0"/>
              <a:t> </a:t>
            </a:r>
            <a:r>
              <a:rPr lang="pt-BR" sz="1400" dirty="0" err="1"/>
              <a:t>publicamarzo</a:t>
            </a:r>
            <a:r>
              <a:rPr lang="pt-BR" sz="1400" dirty="0"/>
              <a:t> 2018</a:t>
            </a:r>
            <a:br>
              <a:rPr lang="pt-BR" sz="1400" dirty="0"/>
            </a:br>
            <a:endParaRPr lang="pt-BR" sz="1333" dirty="0">
              <a:latin typeface="Roboto"/>
              <a:ea typeface="Roboto"/>
              <a:cs typeface="Roboto"/>
              <a:sym typeface="Roboto"/>
            </a:endParaRPr>
          </a:p>
        </p:txBody>
      </p:sp>
      <p:pic>
        <p:nvPicPr>
          <p:cNvPr id="7" name="Shape 109">
            <a:extLst>
              <a:ext uri="{FF2B5EF4-FFF2-40B4-BE49-F238E27FC236}">
                <a16:creationId xmlns:a16="http://schemas.microsoft.com/office/drawing/2014/main" xmlns="" id="{8291B3CD-4350-4190-8C91-210797256D06}"/>
              </a:ext>
            </a:extLst>
          </p:cNvPr>
          <p:cNvPicPr preferRelativeResize="0"/>
          <p:nvPr/>
        </p:nvPicPr>
        <p:blipFill>
          <a:blip r:embed="rId3">
            <a:alphaModFix/>
          </a:blip>
          <a:stretch>
            <a:fillRect/>
          </a:stretch>
        </p:blipFill>
        <p:spPr>
          <a:xfrm>
            <a:off x="6936434" y="1357067"/>
            <a:ext cx="4839967" cy="2997767"/>
          </a:xfrm>
          <a:prstGeom prst="rect">
            <a:avLst/>
          </a:prstGeom>
          <a:noFill/>
          <a:ln>
            <a:noFill/>
          </a:ln>
        </p:spPr>
      </p:pic>
      <p:sp>
        <p:nvSpPr>
          <p:cNvPr id="4" name="Rectángulo 3">
            <a:extLst>
              <a:ext uri="{FF2B5EF4-FFF2-40B4-BE49-F238E27FC236}">
                <a16:creationId xmlns:a16="http://schemas.microsoft.com/office/drawing/2014/main" xmlns="" id="{50D6B255-53D7-4D46-BF10-37E88C4348EA}"/>
              </a:ext>
            </a:extLst>
          </p:cNvPr>
          <p:cNvSpPr/>
          <p:nvPr/>
        </p:nvSpPr>
        <p:spPr>
          <a:xfrm>
            <a:off x="222518" y="326910"/>
            <a:ext cx="6440721" cy="5747599"/>
          </a:xfrm>
          <a:prstGeom prst="rect">
            <a:avLst/>
          </a:prstGeom>
        </p:spPr>
        <p:txBody>
          <a:bodyPr wrap="square">
            <a:spAutoFit/>
          </a:bodyPr>
          <a:lstStyle/>
          <a:p>
            <a:pPr marL="152396" algn="just">
              <a:lnSpc>
                <a:spcPct val="115000"/>
              </a:lnSpc>
              <a:spcBef>
                <a:spcPts val="667"/>
              </a:spcBef>
              <a:buSzPts val="1800"/>
            </a:pPr>
            <a:r>
              <a:rPr lang="es-ES" sz="2800" b="1" dirty="0">
                <a:solidFill>
                  <a:srgbClr val="FF0000"/>
                </a:solidFill>
              </a:rPr>
              <a:t>Tiempo para la interpretación</a:t>
            </a:r>
            <a:r>
              <a:rPr lang="es-ES" sz="2400" dirty="0"/>
              <a:t>. En un estudio que llevaron a cabo investigadores del Instituto Nacional de Salud Pública de México a estudiantes de nutrición, se observó que les tomó 3.34 minutos leer e interpretar el sistema GDA, sin garantizar una comprensión apropiada. </a:t>
            </a:r>
          </a:p>
          <a:p>
            <a:pPr marL="152396" algn="just">
              <a:lnSpc>
                <a:spcPct val="115000"/>
              </a:lnSpc>
              <a:spcBef>
                <a:spcPts val="667"/>
              </a:spcBef>
              <a:buSzPts val="1800"/>
            </a:pPr>
            <a:r>
              <a:rPr lang="es-ES" sz="2400" dirty="0"/>
              <a:t>Tomando en cuenta que los consumidores ocupan entre 4 y 13 segundos para ver los diferentes productos en los puntos de venta, utilizar más de un minuto para interpretar una etiqueta resulta ineficiente para catalogar la calidad del producto.</a:t>
            </a:r>
            <a:endParaRPr lang="es-MX" sz="2133" dirty="0">
              <a:latin typeface="Roboto"/>
              <a:ea typeface="Roboto"/>
              <a:cs typeface="Roboto"/>
              <a:sym typeface="Roboto"/>
            </a:endParaRPr>
          </a:p>
        </p:txBody>
      </p:sp>
      <p:sp>
        <p:nvSpPr>
          <p:cNvPr id="3" name="Título 2">
            <a:extLst>
              <a:ext uri="{FF2B5EF4-FFF2-40B4-BE49-F238E27FC236}">
                <a16:creationId xmlns:a16="http://schemas.microsoft.com/office/drawing/2014/main" xmlns="" id="{4C2269D7-680C-4B6C-A6A8-7BD2AA8D4F3F}"/>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1969358788"/>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2" name="Shape 102"/>
          <p:cNvSpPr txBox="1"/>
          <p:nvPr/>
        </p:nvSpPr>
        <p:spPr>
          <a:xfrm>
            <a:off x="723259" y="6003720"/>
            <a:ext cx="6778733" cy="388400"/>
          </a:xfrm>
          <a:prstGeom prst="rect">
            <a:avLst/>
          </a:prstGeom>
          <a:noFill/>
          <a:ln>
            <a:noFill/>
          </a:ln>
        </p:spPr>
        <p:txBody>
          <a:bodyPr spcFirstLastPara="1" wrap="square" lIns="121900" tIns="121900" rIns="121900" bIns="121900" anchor="ctr" anchorCtr="0">
            <a:noAutofit/>
          </a:bodyPr>
          <a:lstStyle/>
          <a:p>
            <a:pPr algn="just">
              <a:lnSpc>
                <a:spcPct val="107916"/>
              </a:lnSpc>
              <a:spcAft>
                <a:spcPts val="1067"/>
              </a:spcAft>
            </a:pPr>
            <a:r>
              <a:rPr lang="en" sz="1333" dirty="0">
                <a:latin typeface="Roboto"/>
                <a:ea typeface="Roboto"/>
                <a:cs typeface="Roboto"/>
                <a:sym typeface="Roboto"/>
              </a:rPr>
              <a:t>DOF, 2014. </a:t>
            </a:r>
            <a:r>
              <a:rPr lang="pt-BR" sz="1333" dirty="0">
                <a:latin typeface="Roboto"/>
                <a:ea typeface="Roboto"/>
                <a:cs typeface="Roboto"/>
                <a:sym typeface="Roboto"/>
              </a:rPr>
              <a:t>INSP-UNICEF. 2016; Stern D, Tolentino L, </a:t>
            </a:r>
            <a:r>
              <a:rPr lang="pt-BR" sz="1333" dirty="0" err="1">
                <a:latin typeface="Roboto"/>
                <a:ea typeface="Roboto"/>
                <a:cs typeface="Roboto"/>
                <a:sym typeface="Roboto"/>
              </a:rPr>
              <a:t>Barquera</a:t>
            </a:r>
            <a:r>
              <a:rPr lang="pt-BR" sz="1333" dirty="0">
                <a:latin typeface="Roboto"/>
                <a:ea typeface="Roboto"/>
                <a:cs typeface="Roboto"/>
                <a:sym typeface="Roboto"/>
              </a:rPr>
              <a:t> S, 2011</a:t>
            </a:r>
          </a:p>
        </p:txBody>
      </p:sp>
      <p:pic>
        <p:nvPicPr>
          <p:cNvPr id="7" name="Shape 109">
            <a:extLst>
              <a:ext uri="{FF2B5EF4-FFF2-40B4-BE49-F238E27FC236}">
                <a16:creationId xmlns:a16="http://schemas.microsoft.com/office/drawing/2014/main" xmlns="" id="{8291B3CD-4350-4190-8C91-210797256D06}"/>
              </a:ext>
            </a:extLst>
          </p:cNvPr>
          <p:cNvPicPr preferRelativeResize="0"/>
          <p:nvPr/>
        </p:nvPicPr>
        <p:blipFill>
          <a:blip r:embed="rId3">
            <a:alphaModFix/>
          </a:blip>
          <a:stretch>
            <a:fillRect/>
          </a:stretch>
        </p:blipFill>
        <p:spPr>
          <a:xfrm>
            <a:off x="6936434" y="1357067"/>
            <a:ext cx="4839967" cy="2997767"/>
          </a:xfrm>
          <a:prstGeom prst="rect">
            <a:avLst/>
          </a:prstGeom>
          <a:noFill/>
          <a:ln>
            <a:noFill/>
          </a:ln>
        </p:spPr>
      </p:pic>
      <p:sp>
        <p:nvSpPr>
          <p:cNvPr id="8" name="Marcador de texto 2">
            <a:extLst>
              <a:ext uri="{FF2B5EF4-FFF2-40B4-BE49-F238E27FC236}">
                <a16:creationId xmlns:a16="http://schemas.microsoft.com/office/drawing/2014/main" xmlns="" id="{D6DD2CA2-EE0C-49A8-AD49-717A6AA80486}"/>
              </a:ext>
            </a:extLst>
          </p:cNvPr>
          <p:cNvSpPr>
            <a:spLocks noGrp="1"/>
          </p:cNvSpPr>
          <p:nvPr>
            <p:ph type="body" idx="1"/>
          </p:nvPr>
        </p:nvSpPr>
        <p:spPr>
          <a:xfrm>
            <a:off x="0" y="25721"/>
            <a:ext cx="6778733" cy="4329113"/>
          </a:xfrm>
        </p:spPr>
        <p:txBody>
          <a:bodyPr/>
          <a:lstStyle/>
          <a:p>
            <a:endParaRPr lang="es-MX" dirty="0"/>
          </a:p>
          <a:p>
            <a:r>
              <a:rPr lang="es-ES" b="1" dirty="0">
                <a:solidFill>
                  <a:srgbClr val="FF0000"/>
                </a:solidFill>
              </a:rPr>
              <a:t>el valor de referencia para azúcares totales </a:t>
            </a:r>
            <a:r>
              <a:rPr lang="es-ES" dirty="0"/>
              <a:t>(azúcares añadidos + azúcares naturales) </a:t>
            </a:r>
            <a:r>
              <a:rPr lang="es-ES" b="1" dirty="0">
                <a:solidFill>
                  <a:srgbClr val="FF0000"/>
                </a:solidFill>
              </a:rPr>
              <a:t>no sigue la recomendación de la Organización Mundial de la Salud</a:t>
            </a:r>
            <a:r>
              <a:rPr lang="es-ES" dirty="0"/>
              <a:t>, que es de 25 gr (cantidad máxima recomendada de azúcares añadidos en una dieta de 2000 kcal en promedio para un adulto). </a:t>
            </a:r>
          </a:p>
        </p:txBody>
      </p:sp>
    </p:spTree>
    <p:extLst>
      <p:ext uri="{BB962C8B-B14F-4D97-AF65-F5344CB8AC3E}">
        <p14:creationId xmlns:p14="http://schemas.microsoft.com/office/powerpoint/2010/main" val="1807991629"/>
      </p:ext>
    </p:extLst>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15600" y="324833"/>
            <a:ext cx="11360800" cy="810400"/>
          </a:xfrm>
          <a:prstGeom prst="rect">
            <a:avLst/>
          </a:prstGeom>
        </p:spPr>
        <p:txBody>
          <a:bodyPr spcFirstLastPara="1" vert="horz" wrap="square" lIns="121900" tIns="121900" rIns="121900" bIns="121900" rtlCol="0" anchor="t" anchorCtr="0">
            <a:noAutofit/>
          </a:bodyPr>
          <a:lstStyle/>
          <a:p>
            <a:pPr>
              <a:spcBef>
                <a:spcPts val="0"/>
              </a:spcBef>
              <a:spcAft>
                <a:spcPts val="0"/>
              </a:spcAft>
            </a:pPr>
            <a:r>
              <a:rPr lang="es-MX" dirty="0"/>
              <a:t>Recomendaciones</a:t>
            </a:r>
            <a:endParaRPr dirty="0"/>
          </a:p>
        </p:txBody>
      </p:sp>
      <p:sp>
        <p:nvSpPr>
          <p:cNvPr id="116" name="Shape 116"/>
          <p:cNvSpPr txBox="1">
            <a:spLocks noGrp="1"/>
          </p:cNvSpPr>
          <p:nvPr>
            <p:ph type="body" idx="1"/>
          </p:nvPr>
        </p:nvSpPr>
        <p:spPr>
          <a:xfrm>
            <a:off x="286200" y="1135233"/>
            <a:ext cx="7237200" cy="4957200"/>
          </a:xfrm>
          <a:prstGeom prst="rect">
            <a:avLst/>
          </a:prstGeom>
        </p:spPr>
        <p:txBody>
          <a:bodyPr spcFirstLastPara="1" vert="horz" wrap="square" lIns="121900" tIns="121900" rIns="121900" bIns="121900" numCol="1" anchor="t" anchorCtr="0" compatLnSpc="1">
            <a:prstTxWarp prst="textNoShape">
              <a:avLst/>
            </a:prstTxWarp>
            <a:noAutofit/>
          </a:bodyPr>
          <a:lstStyle/>
          <a:p>
            <a:pPr marL="609585" indent="-423323" algn="just">
              <a:spcBef>
                <a:spcPts val="0"/>
              </a:spcBef>
              <a:spcAft>
                <a:spcPts val="0"/>
              </a:spcAft>
              <a:buClr>
                <a:srgbClr val="000000"/>
              </a:buClr>
              <a:buSzPts val="1400"/>
              <a:buChar char="●"/>
            </a:pPr>
            <a:r>
              <a:rPr lang="en" sz="1867" dirty="0">
                <a:solidFill>
                  <a:srgbClr val="000000"/>
                </a:solidFill>
              </a:rPr>
              <a:t>Etiquetado frontal nutrimental sencillo, visible y fácil de entender.</a:t>
            </a:r>
          </a:p>
          <a:p>
            <a:pPr marL="609585" indent="-423323" algn="just">
              <a:spcBef>
                <a:spcPts val="0"/>
              </a:spcBef>
              <a:spcAft>
                <a:spcPts val="0"/>
              </a:spcAft>
              <a:buClr>
                <a:srgbClr val="000000"/>
              </a:buClr>
              <a:buSzPts val="1400"/>
              <a:buChar char="●"/>
            </a:pPr>
            <a:endParaRPr lang="en" sz="1867" dirty="0">
              <a:solidFill>
                <a:srgbClr val="000000"/>
              </a:solidFill>
            </a:endParaRPr>
          </a:p>
          <a:p>
            <a:pPr marL="609585" indent="-423323" algn="just">
              <a:spcBef>
                <a:spcPts val="0"/>
              </a:spcBef>
              <a:spcAft>
                <a:spcPts val="0"/>
              </a:spcAft>
              <a:buClr>
                <a:srgbClr val="000000"/>
              </a:buClr>
              <a:buSzPts val="1400"/>
              <a:buChar char="●"/>
            </a:pPr>
            <a:r>
              <a:rPr lang="en" sz="1867" dirty="0">
                <a:solidFill>
                  <a:srgbClr val="000000"/>
                </a:solidFill>
              </a:rPr>
              <a:t>No debe requerir de habilidades matemáticas para su comprensión,  y  debe  tomar  poco tiempo su interpretación.</a:t>
            </a:r>
            <a:endParaRPr sz="1867" dirty="0">
              <a:solidFill>
                <a:srgbClr val="000000"/>
              </a:solidFill>
            </a:endParaRPr>
          </a:p>
          <a:p>
            <a:pPr marL="609585" indent="-423323" algn="just">
              <a:spcBef>
                <a:spcPts val="0"/>
              </a:spcBef>
              <a:spcAft>
                <a:spcPts val="0"/>
              </a:spcAft>
              <a:buClr>
                <a:srgbClr val="000000"/>
              </a:buClr>
              <a:buSzPts val="1400"/>
              <a:buChar char="●"/>
            </a:pPr>
            <a:endParaRPr lang="en" sz="1867" dirty="0">
              <a:solidFill>
                <a:srgbClr val="000000"/>
              </a:solidFill>
            </a:endParaRPr>
          </a:p>
          <a:p>
            <a:pPr indent="-423323" algn="just">
              <a:buClr>
                <a:srgbClr val="000000"/>
              </a:buClr>
              <a:buSzPts val="1400"/>
            </a:pPr>
            <a:r>
              <a:rPr lang="en" sz="1867" dirty="0">
                <a:solidFill>
                  <a:srgbClr val="000000"/>
                </a:solidFill>
              </a:rPr>
              <a:t>Criterios nutrimentales con base al modelo de perfil de nutrientes de la OPS </a:t>
            </a:r>
            <a:r>
              <a:rPr lang="en" sz="1600" dirty="0">
                <a:solidFill>
                  <a:srgbClr val="000000"/>
                </a:solidFill>
              </a:rPr>
              <a:t>(azúcares libres, grasas totales, grasas saturadas y sodio en productos industrializados)</a:t>
            </a:r>
            <a:endParaRPr sz="1600" baseline="30000" dirty="0">
              <a:solidFill>
                <a:srgbClr val="000000"/>
              </a:solidFill>
            </a:endParaRPr>
          </a:p>
          <a:p>
            <a:pPr marL="0" indent="0" algn="just">
              <a:spcBef>
                <a:spcPts val="0"/>
              </a:spcBef>
              <a:spcAft>
                <a:spcPts val="0"/>
              </a:spcAft>
              <a:buNone/>
            </a:pPr>
            <a:endParaRPr sz="1867" baseline="30000" dirty="0">
              <a:solidFill>
                <a:srgbClr val="000000"/>
              </a:solidFill>
            </a:endParaRPr>
          </a:p>
          <a:p>
            <a:pPr marL="609585" indent="-423323" algn="just">
              <a:spcBef>
                <a:spcPts val="0"/>
              </a:spcBef>
              <a:spcAft>
                <a:spcPts val="0"/>
              </a:spcAft>
              <a:buClr>
                <a:srgbClr val="000000"/>
              </a:buClr>
              <a:buSzPts val="1400"/>
              <a:buChar char="●"/>
            </a:pPr>
            <a:r>
              <a:rPr lang="en" sz="1867" dirty="0">
                <a:solidFill>
                  <a:srgbClr val="000000"/>
                </a:solidFill>
              </a:rPr>
              <a:t>Regular  el uso de leyendas, promociones, ofertas y personajes</a:t>
            </a:r>
            <a:endParaRPr sz="1867" baseline="30000" dirty="0">
              <a:solidFill>
                <a:srgbClr val="000000"/>
              </a:solidFill>
            </a:endParaRPr>
          </a:p>
          <a:p>
            <a:pPr marL="0" indent="0" algn="just">
              <a:spcBef>
                <a:spcPts val="0"/>
              </a:spcBef>
              <a:spcAft>
                <a:spcPts val="0"/>
              </a:spcAft>
              <a:buNone/>
            </a:pPr>
            <a:endParaRPr sz="1867" baseline="30000" dirty="0">
              <a:solidFill>
                <a:srgbClr val="000000"/>
              </a:solidFill>
            </a:endParaRPr>
          </a:p>
          <a:p>
            <a:pPr marL="609585" indent="-423323" algn="just">
              <a:spcBef>
                <a:spcPts val="0"/>
              </a:spcBef>
              <a:spcAft>
                <a:spcPts val="0"/>
              </a:spcAft>
              <a:buClr>
                <a:srgbClr val="000000"/>
              </a:buClr>
              <a:buSzPts val="1400"/>
              <a:buChar char="●"/>
            </a:pPr>
            <a:r>
              <a:rPr lang="en" sz="1867" dirty="0">
                <a:solidFill>
                  <a:srgbClr val="000000"/>
                </a:solidFill>
              </a:rPr>
              <a:t>Debe estar respaldado por evidencia científica e instituciones de salud a nivel nacional y expertos libres de conflictos de interés, siguiendo los ejemplos de Ecuador y Chile.</a:t>
            </a:r>
            <a:endParaRPr sz="1867" dirty="0"/>
          </a:p>
        </p:txBody>
      </p:sp>
      <p:pic>
        <p:nvPicPr>
          <p:cNvPr id="117" name="Shape 117"/>
          <p:cNvPicPr preferRelativeResize="0"/>
          <p:nvPr/>
        </p:nvPicPr>
        <p:blipFill>
          <a:blip r:embed="rId3">
            <a:alphaModFix/>
          </a:blip>
          <a:stretch>
            <a:fillRect/>
          </a:stretch>
        </p:blipFill>
        <p:spPr>
          <a:xfrm>
            <a:off x="8084289" y="1506234"/>
            <a:ext cx="3456248" cy="3447767"/>
          </a:xfrm>
          <a:prstGeom prst="rect">
            <a:avLst/>
          </a:prstGeom>
          <a:noFill/>
          <a:ln>
            <a:noFill/>
          </a:ln>
        </p:spPr>
      </p:pic>
      <p:sp>
        <p:nvSpPr>
          <p:cNvPr id="118" name="Shape 118"/>
          <p:cNvSpPr txBox="1"/>
          <p:nvPr/>
        </p:nvSpPr>
        <p:spPr>
          <a:xfrm>
            <a:off x="166950" y="6211367"/>
            <a:ext cx="7237200" cy="643600"/>
          </a:xfrm>
          <a:prstGeom prst="rect">
            <a:avLst/>
          </a:prstGeom>
          <a:noFill/>
          <a:ln>
            <a:noFill/>
          </a:ln>
        </p:spPr>
        <p:txBody>
          <a:bodyPr spcFirstLastPara="1" wrap="square" lIns="121900" tIns="121900" rIns="121900" bIns="121900" anchor="ctr" anchorCtr="0">
            <a:noAutofit/>
          </a:bodyPr>
          <a:lstStyle/>
          <a:p>
            <a:pPr algn="just">
              <a:lnSpc>
                <a:spcPct val="107916"/>
              </a:lnSpc>
              <a:spcAft>
                <a:spcPts val="1067"/>
              </a:spcAft>
            </a:pPr>
            <a:r>
              <a:rPr lang="en" sz="1333" dirty="0">
                <a:latin typeface="Roboto"/>
                <a:ea typeface="Roboto"/>
                <a:cs typeface="Roboto"/>
                <a:sym typeface="Roboto"/>
              </a:rPr>
              <a:t>INSP-UNICEF. 2016; Stern D, Tolentino L, Barquera S, 2011</a:t>
            </a:r>
            <a:endParaRPr sz="2400" dirty="0"/>
          </a:p>
        </p:txBody>
      </p:sp>
      <p:sp>
        <p:nvSpPr>
          <p:cNvPr id="7" name="Elipse 6">
            <a:extLst>
              <a:ext uri="{FF2B5EF4-FFF2-40B4-BE49-F238E27FC236}">
                <a16:creationId xmlns:a16="http://schemas.microsoft.com/office/drawing/2014/main" xmlns="" id="{7749FDEE-8A1D-4F46-9B72-3A2426F636AC}"/>
              </a:ext>
            </a:extLst>
          </p:cNvPr>
          <p:cNvSpPr/>
          <p:nvPr/>
        </p:nvSpPr>
        <p:spPr>
          <a:xfrm>
            <a:off x="9150362" y="-62196"/>
            <a:ext cx="1643743" cy="177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800" b="1" dirty="0"/>
              <a:t>8</a:t>
            </a:r>
            <a:endParaRPr lang="es-MX" sz="8800" b="1" dirty="0"/>
          </a:p>
        </p:txBody>
      </p:sp>
    </p:spTree>
    <p:extLst>
      <p:ext uri="{BB962C8B-B14F-4D97-AF65-F5344CB8AC3E}">
        <p14:creationId xmlns:p14="http://schemas.microsoft.com/office/powerpoint/2010/main" val="640171987"/>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14790"/>
            <a:ext cx="10515600" cy="1101435"/>
          </a:xfrm>
        </p:spPr>
        <p:txBody>
          <a:bodyPr/>
          <a:lstStyle/>
          <a:p>
            <a:pPr algn="ctr"/>
            <a:r>
              <a:rPr lang="es-ES_tradnl" dirty="0"/>
              <a:t>transferencia de </a:t>
            </a:r>
            <a:r>
              <a:rPr lang="es-ES_tradnl" dirty="0" err="1"/>
              <a:t>sensaci</a:t>
            </a:r>
            <a:r>
              <a:rPr lang="en-US" dirty="0" err="1"/>
              <a:t>ón</a:t>
            </a:r>
            <a:endParaRPr lang="es-ES_tradnl" dirty="0"/>
          </a:p>
        </p:txBody>
      </p:sp>
      <p:sp>
        <p:nvSpPr>
          <p:cNvPr id="7" name="Rectangle 6"/>
          <p:cNvSpPr/>
          <p:nvPr/>
        </p:nvSpPr>
        <p:spPr>
          <a:xfrm>
            <a:off x="8954219" y="5572664"/>
            <a:ext cx="3036498" cy="897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9" name="Picture 8"/>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0644" y="802918"/>
            <a:ext cx="2981319" cy="566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 name="Text Box 4"/>
          <p:cNvSpPr txBox="1">
            <a:spLocks noChangeArrowheads="1"/>
          </p:cNvSpPr>
          <p:nvPr/>
        </p:nvSpPr>
        <p:spPr bwMode="auto">
          <a:xfrm>
            <a:off x="90675" y="6490593"/>
            <a:ext cx="4620926" cy="28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0" algn="l"/>
                <a:tab pos="828675" algn="l"/>
                <a:tab pos="1658938" algn="l"/>
                <a:tab pos="2487613" algn="l"/>
                <a:tab pos="3317875" algn="l"/>
                <a:tab pos="4146550" algn="l"/>
                <a:tab pos="4976813" algn="l"/>
                <a:tab pos="5805488" algn="l"/>
                <a:tab pos="6635750" algn="l"/>
                <a:tab pos="7464425" algn="l"/>
                <a:tab pos="8294688" algn="l"/>
                <a:tab pos="9124950" algn="l"/>
              </a:tabLst>
              <a:defRPr sz="1500">
                <a:solidFill>
                  <a:schemeClr val="tx1"/>
                </a:solidFill>
                <a:latin typeface="Arial" charset="0"/>
                <a:ea typeface="ＭＳ Ｐゴシック" charset="-128"/>
              </a:defRPr>
            </a:lvl1pPr>
            <a:lvl2pPr marL="742950" indent="-285750" eaLnBrk="0" hangingPunct="0">
              <a:tabLst>
                <a:tab pos="0" algn="l"/>
                <a:tab pos="828675" algn="l"/>
                <a:tab pos="1658938" algn="l"/>
                <a:tab pos="2487613" algn="l"/>
                <a:tab pos="3317875" algn="l"/>
                <a:tab pos="4146550" algn="l"/>
                <a:tab pos="4976813" algn="l"/>
                <a:tab pos="5805488" algn="l"/>
                <a:tab pos="6635750" algn="l"/>
                <a:tab pos="7464425" algn="l"/>
                <a:tab pos="8294688" algn="l"/>
                <a:tab pos="9124950" algn="l"/>
              </a:tabLst>
              <a:defRPr sz="1500">
                <a:solidFill>
                  <a:schemeClr val="tx1"/>
                </a:solidFill>
                <a:latin typeface="Arial" charset="0"/>
                <a:ea typeface="ＭＳ Ｐゴシック" charset="-128"/>
              </a:defRPr>
            </a:lvl2pPr>
            <a:lvl3pPr marL="1143000" indent="-228600" eaLnBrk="0" hangingPunct="0">
              <a:tabLst>
                <a:tab pos="0" algn="l"/>
                <a:tab pos="828675" algn="l"/>
                <a:tab pos="1658938" algn="l"/>
                <a:tab pos="2487613" algn="l"/>
                <a:tab pos="3317875" algn="l"/>
                <a:tab pos="4146550" algn="l"/>
                <a:tab pos="4976813" algn="l"/>
                <a:tab pos="5805488" algn="l"/>
                <a:tab pos="6635750" algn="l"/>
                <a:tab pos="7464425" algn="l"/>
                <a:tab pos="8294688" algn="l"/>
                <a:tab pos="9124950" algn="l"/>
              </a:tabLst>
              <a:defRPr sz="1500">
                <a:solidFill>
                  <a:schemeClr val="tx1"/>
                </a:solidFill>
                <a:latin typeface="Arial" charset="0"/>
                <a:ea typeface="ＭＳ Ｐゴシック" charset="-128"/>
              </a:defRPr>
            </a:lvl3pPr>
            <a:lvl4pPr marL="1600200" indent="-228600" eaLnBrk="0" hangingPunct="0">
              <a:tabLst>
                <a:tab pos="0" algn="l"/>
                <a:tab pos="828675" algn="l"/>
                <a:tab pos="1658938" algn="l"/>
                <a:tab pos="2487613" algn="l"/>
                <a:tab pos="3317875" algn="l"/>
                <a:tab pos="4146550" algn="l"/>
                <a:tab pos="4976813" algn="l"/>
                <a:tab pos="5805488" algn="l"/>
                <a:tab pos="6635750" algn="l"/>
                <a:tab pos="7464425" algn="l"/>
                <a:tab pos="8294688" algn="l"/>
                <a:tab pos="9124950" algn="l"/>
              </a:tabLst>
              <a:defRPr sz="1500">
                <a:solidFill>
                  <a:schemeClr val="tx1"/>
                </a:solidFill>
                <a:latin typeface="Arial" charset="0"/>
                <a:ea typeface="ＭＳ Ｐゴシック" charset="-128"/>
              </a:defRPr>
            </a:lvl4pPr>
            <a:lvl5pPr marL="2057400" indent="-228600" eaLnBrk="0" hangingPunct="0">
              <a:tabLst>
                <a:tab pos="0" algn="l"/>
                <a:tab pos="828675" algn="l"/>
                <a:tab pos="1658938" algn="l"/>
                <a:tab pos="2487613" algn="l"/>
                <a:tab pos="3317875" algn="l"/>
                <a:tab pos="4146550" algn="l"/>
                <a:tab pos="4976813" algn="l"/>
                <a:tab pos="5805488" algn="l"/>
                <a:tab pos="6635750" algn="l"/>
                <a:tab pos="7464425" algn="l"/>
                <a:tab pos="8294688" algn="l"/>
                <a:tab pos="9124950" algn="l"/>
              </a:tabLst>
              <a:defRPr sz="1500">
                <a:solidFill>
                  <a:schemeClr val="tx1"/>
                </a:solidFill>
                <a:latin typeface="Arial" charset="0"/>
                <a:ea typeface="ＭＳ Ｐゴシック" charset="-128"/>
              </a:defRPr>
            </a:lvl5pPr>
            <a:lvl6pPr marL="2514600" indent="-228600"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4425" algn="l"/>
                <a:tab pos="8294688" algn="l"/>
                <a:tab pos="9124950" algn="l"/>
              </a:tabLst>
              <a:defRPr sz="1500">
                <a:solidFill>
                  <a:schemeClr val="tx1"/>
                </a:solidFill>
                <a:latin typeface="Arial" charset="0"/>
                <a:ea typeface="ＭＳ Ｐゴシック" charset="-128"/>
              </a:defRPr>
            </a:lvl6pPr>
            <a:lvl7pPr marL="2971800" indent="-228600"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4425" algn="l"/>
                <a:tab pos="8294688" algn="l"/>
                <a:tab pos="9124950" algn="l"/>
              </a:tabLst>
              <a:defRPr sz="1500">
                <a:solidFill>
                  <a:schemeClr val="tx1"/>
                </a:solidFill>
                <a:latin typeface="Arial" charset="0"/>
                <a:ea typeface="ＭＳ Ｐゴシック" charset="-128"/>
              </a:defRPr>
            </a:lvl7pPr>
            <a:lvl8pPr marL="3429000" indent="-228600"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4425" algn="l"/>
                <a:tab pos="8294688" algn="l"/>
                <a:tab pos="9124950" algn="l"/>
              </a:tabLst>
              <a:defRPr sz="1500">
                <a:solidFill>
                  <a:schemeClr val="tx1"/>
                </a:solidFill>
                <a:latin typeface="Arial" charset="0"/>
                <a:ea typeface="ＭＳ Ｐゴシック" charset="-128"/>
              </a:defRPr>
            </a:lvl8pPr>
            <a:lvl9pPr marL="3886200" indent="-228600"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4425" algn="l"/>
                <a:tab pos="8294688" algn="l"/>
                <a:tab pos="9124950" algn="l"/>
              </a:tabLst>
              <a:defRPr sz="1500">
                <a:solidFill>
                  <a:schemeClr val="tx1"/>
                </a:solidFill>
                <a:latin typeface="Arial" charset="0"/>
                <a:ea typeface="ＭＳ Ｐゴシック" charset="-128"/>
              </a:defRPr>
            </a:lvl9pPr>
          </a:lstStyle>
          <a:p>
            <a:pPr algn="l" eaLnBrk="1" hangingPunct="1">
              <a:lnSpc>
                <a:spcPct val="93000"/>
              </a:lnSpc>
            </a:pPr>
            <a:r>
              <a:rPr lang="en-GB" altLang="en-US" sz="1700" dirty="0">
                <a:solidFill>
                  <a:srgbClr val="000000"/>
                </a:solidFill>
                <a:latin typeface="+mn-lt"/>
              </a:rPr>
              <a:t>Arch </a:t>
            </a:r>
            <a:r>
              <a:rPr lang="en-GB" altLang="en-US" sz="1700" dirty="0" err="1">
                <a:solidFill>
                  <a:srgbClr val="000000"/>
                </a:solidFill>
                <a:latin typeface="+mn-lt"/>
              </a:rPr>
              <a:t>Pediatr</a:t>
            </a:r>
            <a:r>
              <a:rPr lang="en-GB" altLang="en-US" sz="1700" dirty="0">
                <a:solidFill>
                  <a:srgbClr val="000000"/>
                </a:solidFill>
                <a:latin typeface="+mn-lt"/>
              </a:rPr>
              <a:t> </a:t>
            </a:r>
            <a:r>
              <a:rPr lang="en-GB" altLang="en-US" sz="1700" dirty="0" err="1">
                <a:solidFill>
                  <a:srgbClr val="000000"/>
                </a:solidFill>
                <a:latin typeface="+mn-lt"/>
              </a:rPr>
              <a:t>Adolesc</a:t>
            </a:r>
            <a:r>
              <a:rPr lang="en-GB" altLang="en-US" sz="1700" dirty="0">
                <a:solidFill>
                  <a:srgbClr val="000000"/>
                </a:solidFill>
                <a:latin typeface="+mn-lt"/>
              </a:rPr>
              <a:t> Med 2011;165:229-234.</a:t>
            </a:r>
          </a:p>
        </p:txBody>
      </p:sp>
      <p:grpSp>
        <p:nvGrpSpPr>
          <p:cNvPr id="12" name="Group 11"/>
          <p:cNvGrpSpPr/>
          <p:nvPr/>
        </p:nvGrpSpPr>
        <p:grpSpPr>
          <a:xfrm>
            <a:off x="5153891" y="1101436"/>
            <a:ext cx="6777464" cy="5133109"/>
            <a:chOff x="3810000" y="1752600"/>
            <a:chExt cx="4852130" cy="3852660"/>
          </a:xfrm>
        </p:grpSpPr>
        <p:pic>
          <p:nvPicPr>
            <p:cNvPr id="13" name="Picture 2" descr="Fig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0" y="1752600"/>
              <a:ext cx="4852130" cy="385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645130" y="1982390"/>
              <a:ext cx="3784494" cy="32146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91" dirty="0">
                  <a:solidFill>
                    <a:schemeClr val="accent1">
                      <a:lumMod val="50000"/>
                    </a:schemeClr>
                  </a:solidFill>
                </a:rPr>
                <a:t>    Sin </a:t>
              </a:r>
              <a:r>
                <a:rPr lang="es-ES" sz="1991" dirty="0">
                  <a:solidFill>
                    <a:schemeClr val="accent1">
                      <a:lumMod val="50000"/>
                    </a:schemeClr>
                  </a:solidFill>
                </a:rPr>
                <a:t>personaje                </a:t>
              </a:r>
              <a:r>
                <a:rPr lang="en-US" sz="1991" dirty="0">
                  <a:solidFill>
                    <a:schemeClr val="accent1">
                      <a:lumMod val="50000"/>
                    </a:schemeClr>
                  </a:solidFill>
                </a:rPr>
                <a:t>        </a:t>
              </a:r>
              <a:r>
                <a:rPr lang="es-ES" sz="1991" dirty="0">
                  <a:solidFill>
                    <a:schemeClr val="accent1">
                      <a:lumMod val="50000"/>
                    </a:schemeClr>
                  </a:solidFill>
                </a:rPr>
                <a:t>Con personaje</a:t>
              </a:r>
              <a:endParaRPr lang="es-ES" sz="1707" dirty="0">
                <a:solidFill>
                  <a:schemeClr val="accent1">
                    <a:lumMod val="50000"/>
                  </a:schemeClr>
                </a:solidFill>
              </a:endParaRPr>
            </a:p>
          </p:txBody>
        </p:sp>
        <p:sp>
          <p:nvSpPr>
            <p:cNvPr id="15" name="Rectangle 14"/>
            <p:cNvSpPr/>
            <p:nvPr/>
          </p:nvSpPr>
          <p:spPr>
            <a:xfrm>
              <a:off x="4679155" y="2005693"/>
              <a:ext cx="130281" cy="190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20"/>
            </a:p>
          </p:txBody>
        </p:sp>
        <p:sp>
          <p:nvSpPr>
            <p:cNvPr id="16" name="Rectangle 15"/>
            <p:cNvSpPr/>
            <p:nvPr/>
          </p:nvSpPr>
          <p:spPr>
            <a:xfrm>
              <a:off x="6822280" y="2005693"/>
              <a:ext cx="130281" cy="190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20"/>
            </a:p>
          </p:txBody>
        </p:sp>
      </p:grpSp>
    </p:spTree>
    <p:extLst>
      <p:ext uri="{BB962C8B-B14F-4D97-AF65-F5344CB8AC3E}">
        <p14:creationId xmlns:p14="http://schemas.microsoft.com/office/powerpoint/2010/main" val="5548713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11300" y="-667544"/>
            <a:ext cx="9156700" cy="7525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5000"/>
          </a:p>
        </p:txBody>
      </p:sp>
      <p:sp>
        <p:nvSpPr>
          <p:cNvPr id="7" name="object 7"/>
          <p:cNvSpPr txBox="1"/>
          <p:nvPr/>
        </p:nvSpPr>
        <p:spPr>
          <a:xfrm>
            <a:off x="2838453" y="4493263"/>
            <a:ext cx="448229" cy="1050287"/>
          </a:xfrm>
          <a:prstGeom prst="rect">
            <a:avLst/>
          </a:prstGeom>
        </p:spPr>
        <p:txBody>
          <a:bodyPr wrap="square" lIns="0" tIns="0" rIns="0" bIns="0" rtlCol="0">
            <a:noAutofit/>
          </a:bodyPr>
          <a:lstStyle/>
          <a:p>
            <a:pPr marL="19046">
              <a:lnSpc>
                <a:spcPts val="750"/>
              </a:lnSpc>
            </a:pPr>
            <a:endParaRPr sz="750" dirty="0"/>
          </a:p>
        </p:txBody>
      </p:sp>
      <p:sp>
        <p:nvSpPr>
          <p:cNvPr id="3" name="object 3"/>
          <p:cNvSpPr txBox="1"/>
          <p:nvPr/>
        </p:nvSpPr>
        <p:spPr>
          <a:xfrm>
            <a:off x="2838451" y="1828801"/>
            <a:ext cx="448230" cy="1696618"/>
          </a:xfrm>
          <a:prstGeom prst="rect">
            <a:avLst/>
          </a:prstGeom>
        </p:spPr>
        <p:txBody>
          <a:bodyPr wrap="square" lIns="0" tIns="0" rIns="0" bIns="0" rtlCol="0">
            <a:noAutofit/>
          </a:bodyPr>
          <a:lstStyle/>
          <a:p>
            <a:pPr marL="19046">
              <a:lnSpc>
                <a:spcPts val="750"/>
              </a:lnSpc>
            </a:pPr>
            <a:endParaRPr sz="750"/>
          </a:p>
        </p:txBody>
      </p:sp>
      <p:sp>
        <p:nvSpPr>
          <p:cNvPr id="2" name="object 2"/>
          <p:cNvSpPr txBox="1"/>
          <p:nvPr/>
        </p:nvSpPr>
        <p:spPr>
          <a:xfrm>
            <a:off x="3286682" y="1828800"/>
            <a:ext cx="4752419" cy="3314700"/>
          </a:xfrm>
          <a:prstGeom prst="rect">
            <a:avLst/>
          </a:prstGeom>
        </p:spPr>
        <p:txBody>
          <a:bodyPr wrap="square" lIns="0" tIns="0" rIns="0" bIns="0" rtlCol="0">
            <a:noAutofit/>
          </a:bodyPr>
          <a:lstStyle/>
          <a:p>
            <a:pPr marL="282828" marR="181803" indent="-214264">
              <a:lnSpc>
                <a:spcPts val="1275"/>
              </a:lnSpc>
              <a:spcBef>
                <a:spcPts val="289"/>
              </a:spcBef>
              <a:tabLst>
                <a:tab pos="276161" algn="l"/>
              </a:tabLst>
            </a:pPr>
            <a:endParaRPr sz="1050" dirty="0">
              <a:latin typeface="Calibri"/>
              <a:cs typeface="Calibri"/>
            </a:endParaRPr>
          </a:p>
        </p:txBody>
      </p:sp>
      <p:sp>
        <p:nvSpPr>
          <p:cNvPr id="11" name="2 Marcador de contenido"/>
          <p:cNvSpPr txBox="1">
            <a:spLocks/>
          </p:cNvSpPr>
          <p:nvPr/>
        </p:nvSpPr>
        <p:spPr>
          <a:xfrm>
            <a:off x="3395700" y="1916832"/>
            <a:ext cx="2754306" cy="140415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50" b="1"/>
              <a:t>	</a:t>
            </a:r>
            <a:endParaRPr lang="en-US" sz="1050" b="1" dirty="0"/>
          </a:p>
        </p:txBody>
      </p:sp>
      <p:sp>
        <p:nvSpPr>
          <p:cNvPr id="17" name="2 Marcador de contenido"/>
          <p:cNvSpPr txBox="1">
            <a:spLocks/>
          </p:cNvSpPr>
          <p:nvPr/>
        </p:nvSpPr>
        <p:spPr>
          <a:xfrm>
            <a:off x="6690065" y="1916832"/>
            <a:ext cx="2259394" cy="1134126"/>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50" dirty="0"/>
          </a:p>
          <a:p>
            <a:endParaRPr lang="en-US" sz="1650" dirty="0"/>
          </a:p>
          <a:p>
            <a:endParaRPr lang="es-PE" sz="1200" dirty="0"/>
          </a:p>
        </p:txBody>
      </p:sp>
      <p:pic>
        <p:nvPicPr>
          <p:cNvPr id="19" name="Picture 2" descr="http://media.npr.org/assets/img/2016/07/21/stopsign3-5b1475dad8ec551a10f28138d9fa466a9ecfe24a-s800-c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381" t="3778" r="2702" b="7150"/>
          <a:stretch/>
        </p:blipFill>
        <p:spPr bwMode="auto">
          <a:xfrm>
            <a:off x="876300" y="66146"/>
            <a:ext cx="4000500" cy="60852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4460" y="-41855"/>
            <a:ext cx="3984999" cy="61933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3651020"/>
      </p:ext>
    </p:extLst>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rcRect l="32985" t="27033" r="33871" b="10231"/>
          <a:stretch/>
        </p:blipFill>
        <p:spPr bwMode="auto">
          <a:xfrm>
            <a:off x="231250" y="1739534"/>
            <a:ext cx="5084618" cy="5407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ítulo 1">
            <a:extLst>
              <a:ext uri="{FF2B5EF4-FFF2-40B4-BE49-F238E27FC236}">
                <a16:creationId xmlns:a16="http://schemas.microsoft.com/office/drawing/2014/main" xmlns="" id="{FB245267-8700-4DFC-B083-1B219A2AE6C0}"/>
              </a:ext>
            </a:extLst>
          </p:cNvPr>
          <p:cNvSpPr>
            <a:spLocks noGrp="1"/>
          </p:cNvSpPr>
          <p:nvPr>
            <p:ph type="title"/>
          </p:nvPr>
        </p:nvSpPr>
        <p:spPr>
          <a:xfrm>
            <a:off x="231250" y="139334"/>
            <a:ext cx="6501422" cy="1600200"/>
          </a:xfrm>
        </p:spPr>
        <p:txBody>
          <a:bodyPr/>
          <a:lstStyle/>
          <a:p>
            <a:r>
              <a:rPr lang="es-ES" dirty="0"/>
              <a:t>Sistema información gestión</a:t>
            </a:r>
            <a:endParaRPr lang="es-MX" dirty="0"/>
          </a:p>
        </p:txBody>
      </p:sp>
      <p:sp>
        <p:nvSpPr>
          <p:cNvPr id="7" name="Marcador de contenido 2">
            <a:extLst>
              <a:ext uri="{FF2B5EF4-FFF2-40B4-BE49-F238E27FC236}">
                <a16:creationId xmlns:a16="http://schemas.microsoft.com/office/drawing/2014/main" xmlns="" id="{B597B18E-9860-485C-8D43-FE307644B4B9}"/>
              </a:ext>
            </a:extLst>
          </p:cNvPr>
          <p:cNvSpPr txBox="1">
            <a:spLocks/>
          </p:cNvSpPr>
          <p:nvPr/>
        </p:nvSpPr>
        <p:spPr bwMode="auto">
          <a:xfrm>
            <a:off x="5535529" y="1419225"/>
            <a:ext cx="6501421"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ＭＳ Ｐゴシック" charset="0"/>
                <a:cs typeface="ＭＳ Ｐゴシック" charset="0"/>
              </a:defRPr>
            </a:lvl1pPr>
            <a:lvl2pPr marL="742950" indent="-28575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3pPr>
            <a:lvl4pPr marL="1600200" indent="-22860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defTabSz="914400">
              <a:buFont typeface="Arial" charset="0"/>
              <a:buNone/>
            </a:pPr>
            <a:r>
              <a:rPr lang="es-ES" sz="2000" dirty="0">
                <a:solidFill>
                  <a:schemeClr val="tx1"/>
                </a:solidFill>
              </a:rPr>
              <a:t>Evaluación del impacto</a:t>
            </a:r>
          </a:p>
          <a:p>
            <a:pPr marL="0" indent="0" defTabSz="914400">
              <a:buFont typeface="Arial" charset="0"/>
              <a:buNone/>
            </a:pPr>
            <a:endParaRPr lang="es-ES" sz="2000" dirty="0">
              <a:solidFill>
                <a:schemeClr val="tx1"/>
              </a:solidFill>
            </a:endParaRPr>
          </a:p>
          <a:p>
            <a:pPr defTabSz="914400"/>
            <a:r>
              <a:rPr lang="es-ES" sz="2000" dirty="0">
                <a:solidFill>
                  <a:schemeClr val="tx1"/>
                </a:solidFill>
              </a:rPr>
              <a:t>Es claro que aquello que no se mide, no se puede mejorar. Por tal razón, se busca crear las condiciones e instrumentos adecuados de medición de </a:t>
            </a:r>
            <a:r>
              <a:rPr lang="es-ES" sz="3200" b="1" dirty="0">
                <a:solidFill>
                  <a:schemeClr val="tx2"/>
                </a:solidFill>
              </a:rPr>
              <a:t>desempeño </a:t>
            </a:r>
            <a:r>
              <a:rPr lang="es-ES" sz="2000" dirty="0">
                <a:solidFill>
                  <a:schemeClr val="tx1"/>
                </a:solidFill>
              </a:rPr>
              <a:t>e impacto, de tal forma que sea posible sustentar las intervenciones en sistemas de información, registros, encuestas y análisis nacionales e internacionales que permitan generar nuevas evidencias, apoyándose en la validación con grupos focales, monitoreando el desarrollo de éstas para reorientar o reforzarlas en su caso. </a:t>
            </a:r>
          </a:p>
          <a:p>
            <a:pPr marL="0" indent="0" defTabSz="914400">
              <a:buFont typeface="Arial" charset="0"/>
              <a:buNone/>
            </a:pPr>
            <a:endParaRPr lang="es-MX" sz="2000" dirty="0">
              <a:solidFill>
                <a:schemeClr val="tx1"/>
              </a:solidFill>
            </a:endParaRPr>
          </a:p>
        </p:txBody>
      </p:sp>
      <p:sp>
        <p:nvSpPr>
          <p:cNvPr id="6" name="Elipse 5">
            <a:extLst>
              <a:ext uri="{FF2B5EF4-FFF2-40B4-BE49-F238E27FC236}">
                <a16:creationId xmlns:a16="http://schemas.microsoft.com/office/drawing/2014/main" xmlns="" id="{B950CEE5-DB5F-4FB7-B4AC-DFE8669190A9}"/>
              </a:ext>
            </a:extLst>
          </p:cNvPr>
          <p:cNvSpPr/>
          <p:nvPr/>
        </p:nvSpPr>
        <p:spPr>
          <a:xfrm>
            <a:off x="9211594" y="52248"/>
            <a:ext cx="1643743" cy="1774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800" b="1" dirty="0"/>
              <a:t>9</a:t>
            </a:r>
            <a:endParaRPr lang="es-MX" sz="8800" b="1" dirty="0"/>
          </a:p>
        </p:txBody>
      </p:sp>
    </p:spTree>
    <p:extLst>
      <p:ext uri="{BB962C8B-B14F-4D97-AF65-F5344CB8AC3E}">
        <p14:creationId xmlns:p14="http://schemas.microsoft.com/office/powerpoint/2010/main" val="21912314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rcRect l="32985" t="27033" r="33871" b="10231"/>
          <a:stretch/>
        </p:blipFill>
        <p:spPr bwMode="auto">
          <a:xfrm>
            <a:off x="231251" y="378820"/>
            <a:ext cx="5084618" cy="5407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ítulo 1">
            <a:extLst>
              <a:ext uri="{FF2B5EF4-FFF2-40B4-BE49-F238E27FC236}">
                <a16:creationId xmlns:a16="http://schemas.microsoft.com/office/drawing/2014/main" xmlns="" id="{FB245267-8700-4DFC-B083-1B219A2AE6C0}"/>
              </a:ext>
            </a:extLst>
          </p:cNvPr>
          <p:cNvSpPr>
            <a:spLocks noGrp="1"/>
          </p:cNvSpPr>
          <p:nvPr>
            <p:ph type="title"/>
          </p:nvPr>
        </p:nvSpPr>
        <p:spPr>
          <a:xfrm>
            <a:off x="5579070" y="3316061"/>
            <a:ext cx="6501422" cy="1600200"/>
          </a:xfrm>
        </p:spPr>
        <p:txBody>
          <a:bodyPr/>
          <a:lstStyle/>
          <a:p>
            <a:r>
              <a:rPr lang="es-ES" dirty="0" err="1"/>
              <a:t>Relfexión</a:t>
            </a:r>
            <a:r>
              <a:rPr lang="es-ES" dirty="0"/>
              <a:t> sobre gestión </a:t>
            </a:r>
            <a:r>
              <a:rPr lang="es-ES" dirty="0" err="1"/>
              <a:t>prespuestaria</a:t>
            </a:r>
            <a:endParaRPr lang="es-MX" dirty="0"/>
          </a:p>
        </p:txBody>
      </p:sp>
    </p:spTree>
    <p:extLst>
      <p:ext uri="{BB962C8B-B14F-4D97-AF65-F5344CB8AC3E}">
        <p14:creationId xmlns:p14="http://schemas.microsoft.com/office/powerpoint/2010/main" val="16273516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2CDC14E-F11A-46C9-BBCA-5B259B759708}"/>
              </a:ext>
            </a:extLst>
          </p:cNvPr>
          <p:cNvSpPr>
            <a:spLocks noGrp="1"/>
          </p:cNvSpPr>
          <p:nvPr>
            <p:ph type="title"/>
          </p:nvPr>
        </p:nvSpPr>
        <p:spPr/>
        <p:txBody>
          <a:bodyPr/>
          <a:lstStyle/>
          <a:p>
            <a:r>
              <a:rPr lang="es-ES" dirty="0"/>
              <a:t>Presupuesto autorizado y certificado, análisis por población, 2016</a:t>
            </a:r>
          </a:p>
        </p:txBody>
      </p:sp>
      <p:pic>
        <p:nvPicPr>
          <p:cNvPr id="4" name="Imagen 3">
            <a:extLst>
              <a:ext uri="{FF2B5EF4-FFF2-40B4-BE49-F238E27FC236}">
                <a16:creationId xmlns:a16="http://schemas.microsoft.com/office/drawing/2014/main" xmlns="" id="{08340264-836F-4E4C-BB10-836A873B9D0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5862"/>
            <a:ext cx="11582400" cy="6566276"/>
          </a:xfrm>
          <a:prstGeom prst="rect">
            <a:avLst/>
          </a:prstGeom>
          <a:noFill/>
        </p:spPr>
      </p:pic>
      <p:sp>
        <p:nvSpPr>
          <p:cNvPr id="3" name="Elipse 2">
            <a:extLst>
              <a:ext uri="{FF2B5EF4-FFF2-40B4-BE49-F238E27FC236}">
                <a16:creationId xmlns:a16="http://schemas.microsoft.com/office/drawing/2014/main" xmlns="" id="{2F370DF5-F59D-488A-8C78-9C058FA0AE96}"/>
              </a:ext>
            </a:extLst>
          </p:cNvPr>
          <p:cNvSpPr/>
          <p:nvPr/>
        </p:nvSpPr>
        <p:spPr>
          <a:xfrm>
            <a:off x="3444240" y="934720"/>
            <a:ext cx="497840" cy="4734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a:extLst>
              <a:ext uri="{FF2B5EF4-FFF2-40B4-BE49-F238E27FC236}">
                <a16:creationId xmlns:a16="http://schemas.microsoft.com/office/drawing/2014/main" xmlns="" id="{B8FD6010-8564-421A-A2DF-D6C59BED435E}"/>
              </a:ext>
            </a:extLst>
          </p:cNvPr>
          <p:cNvSpPr/>
          <p:nvPr/>
        </p:nvSpPr>
        <p:spPr>
          <a:xfrm>
            <a:off x="5415280" y="845820"/>
            <a:ext cx="497840" cy="4734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85882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idx="4294967295"/>
          </p:nvPr>
        </p:nvSpPr>
        <p:spPr>
          <a:xfrm rot="10800000" flipV="1">
            <a:off x="1" y="646114"/>
            <a:ext cx="11120967" cy="936625"/>
          </a:xfrm>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ormAutofit fontScale="90000"/>
          </a:bodyPr>
          <a:lstStyle/>
          <a:p>
            <a:pPr eaLnBrk="1" hangingPunct="1">
              <a:defRPr/>
            </a:pPr>
            <a:r>
              <a:rPr lang="en-US" altLang="en-US" sz="2100" dirty="0">
                <a:latin typeface="Verdana" pitchFamily="34" charset="0"/>
                <a:ea typeface="ＭＳ Ｐゴシック" charset="0"/>
              </a:rPr>
              <a:t/>
            </a:r>
            <a:br>
              <a:rPr lang="en-US" altLang="en-US" sz="2100" dirty="0">
                <a:latin typeface="Verdana" pitchFamily="34" charset="0"/>
                <a:ea typeface="ＭＳ Ｐゴシック" charset="0"/>
              </a:rPr>
            </a:br>
            <a:r>
              <a:rPr lang="en-US" altLang="en-US" sz="2100" dirty="0">
                <a:latin typeface="Verdana" pitchFamily="34" charset="0"/>
                <a:ea typeface="ＭＳ Ｐゴシック" charset="0"/>
              </a:rPr>
              <a:t/>
            </a:r>
            <a:br>
              <a:rPr lang="en-US" altLang="en-US" sz="2100" dirty="0">
                <a:latin typeface="Verdana" pitchFamily="34" charset="0"/>
                <a:ea typeface="ＭＳ Ｐゴシック" charset="0"/>
              </a:rPr>
            </a:br>
            <a:r>
              <a:rPr lang="en-US" altLang="en-US" sz="2100" dirty="0">
                <a:latin typeface="Verdana" pitchFamily="34" charset="0"/>
                <a:ea typeface="ＭＳ Ｐゴシック" charset="0"/>
              </a:rPr>
              <a:t/>
            </a:r>
            <a:br>
              <a:rPr lang="en-US" altLang="en-US" sz="2100" dirty="0">
                <a:latin typeface="Verdana" pitchFamily="34" charset="0"/>
                <a:ea typeface="ＭＳ Ｐゴシック" charset="0"/>
              </a:rPr>
            </a:br>
            <a:r>
              <a:rPr lang="en-US" altLang="en-US" sz="2100" dirty="0">
                <a:latin typeface="Verdana" pitchFamily="34" charset="0"/>
                <a:ea typeface="ＭＳ Ｐゴシック" charset="0"/>
              </a:rPr>
              <a:t/>
            </a:r>
            <a:br>
              <a:rPr lang="en-US" altLang="en-US" sz="2100" dirty="0">
                <a:latin typeface="Verdana" pitchFamily="34" charset="0"/>
                <a:ea typeface="ＭＳ Ｐゴシック" charset="0"/>
              </a:rPr>
            </a:br>
            <a:r>
              <a:rPr lang="en-US" altLang="en-US" sz="2100" dirty="0">
                <a:latin typeface="Verdana" pitchFamily="34" charset="0"/>
                <a:ea typeface="ＭＳ Ｐゴシック" charset="0"/>
              </a:rPr>
              <a:t/>
            </a:r>
            <a:br>
              <a:rPr lang="en-US" altLang="en-US" sz="2100" dirty="0">
                <a:latin typeface="Verdana" pitchFamily="34" charset="0"/>
                <a:ea typeface="ＭＳ Ｐゴシック" charset="0"/>
              </a:rPr>
            </a:br>
            <a:r>
              <a:rPr lang="en-US" altLang="en-US" sz="2100" dirty="0">
                <a:latin typeface="Verdana" pitchFamily="34" charset="0"/>
                <a:ea typeface="ＭＳ Ｐゴシック" charset="0"/>
              </a:rPr>
              <a:t/>
            </a:r>
            <a:br>
              <a:rPr lang="en-US" altLang="en-US" sz="2100" dirty="0">
                <a:latin typeface="Verdana" pitchFamily="34" charset="0"/>
                <a:ea typeface="ＭＳ Ｐゴシック" charset="0"/>
              </a:rPr>
            </a:br>
            <a:r>
              <a:rPr lang="en-US" altLang="en-US" sz="2100" dirty="0">
                <a:latin typeface="Verdana" pitchFamily="34" charset="0"/>
                <a:ea typeface="ＭＳ Ｐゴシック" charset="0"/>
              </a:rPr>
              <a:t/>
            </a:r>
            <a:br>
              <a:rPr lang="en-US" altLang="en-US" sz="2100" dirty="0">
                <a:latin typeface="Verdana" pitchFamily="34" charset="0"/>
                <a:ea typeface="ＭＳ Ｐゴシック" charset="0"/>
              </a:rPr>
            </a:br>
            <a:r>
              <a:rPr lang="en-US" altLang="en-US" sz="2100" dirty="0">
                <a:latin typeface="Verdana" pitchFamily="34" charset="0"/>
                <a:ea typeface="ＭＳ Ｐゴシック" charset="0"/>
              </a:rPr>
              <a:t/>
            </a:r>
            <a:br>
              <a:rPr lang="en-US" altLang="en-US" sz="2100" dirty="0">
                <a:latin typeface="Verdana" pitchFamily="34" charset="0"/>
                <a:ea typeface="ＭＳ Ｐゴシック" charset="0"/>
              </a:rPr>
            </a:br>
            <a:r>
              <a:rPr lang="en-US" altLang="en-US" sz="2100" dirty="0">
                <a:latin typeface="Verdana" pitchFamily="34" charset="0"/>
                <a:ea typeface="ＭＳ Ｐゴシック" charset="0"/>
              </a:rPr>
              <a:t/>
            </a:r>
            <a:br>
              <a:rPr lang="en-US" altLang="en-US" sz="2100" dirty="0">
                <a:latin typeface="Verdana" pitchFamily="34" charset="0"/>
                <a:ea typeface="ＭＳ Ｐゴシック" charset="0"/>
              </a:rPr>
            </a:br>
            <a:r>
              <a:rPr lang="en-US" altLang="en-US" sz="2100" dirty="0">
                <a:latin typeface="Verdana" pitchFamily="34" charset="0"/>
                <a:ea typeface="ＭＳ Ｐゴシック" charset="0"/>
              </a:rPr>
              <a:t/>
            </a:r>
            <a:br>
              <a:rPr lang="en-US" altLang="en-US" sz="2100" dirty="0">
                <a:latin typeface="Verdana" pitchFamily="34" charset="0"/>
                <a:ea typeface="ＭＳ Ｐゴシック" charset="0"/>
              </a:rPr>
            </a:br>
            <a:endParaRPr lang="en-US" sz="2500" dirty="0">
              <a:latin typeface="Arial Narrow" pitchFamily="34" charset="0"/>
              <a:ea typeface="ＭＳ Ｐゴシック" charset="0"/>
            </a:endParaRPr>
          </a:p>
        </p:txBody>
      </p:sp>
      <p:sp>
        <p:nvSpPr>
          <p:cNvPr id="7" name="1 Rectángulo"/>
          <p:cNvSpPr>
            <a:spLocks noChangeArrowheads="1"/>
          </p:cNvSpPr>
          <p:nvPr/>
        </p:nvSpPr>
        <p:spPr bwMode="auto">
          <a:xfrm>
            <a:off x="347036" y="7754"/>
            <a:ext cx="112340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800">
                <a:solidFill>
                  <a:schemeClr val="tx1"/>
                </a:solidFill>
                <a:latin typeface="Calibri" pitchFamily="34" charset="0"/>
                <a:ea typeface="MS PGothic" pitchFamily="34" charset="-128"/>
                <a:cs typeface="Calibri" pitchFamily="34" charset="0"/>
              </a:defRPr>
            </a:lvl1pPr>
            <a:lvl2pPr marL="742950" indent="-285750" eaLnBrk="0" hangingPunct="0">
              <a:spcBef>
                <a:spcPct val="20000"/>
              </a:spcBef>
              <a:buFont typeface="Courier New" pitchFamily="49" charset="0"/>
              <a:buChar char="o"/>
              <a:defRPr sz="2800">
                <a:solidFill>
                  <a:schemeClr val="tx1"/>
                </a:solidFill>
                <a:latin typeface="Calibri" pitchFamily="34" charset="0"/>
                <a:ea typeface="MS PGothic" pitchFamily="34" charset="-128"/>
                <a:cs typeface="Calibri" pitchFamily="34" charset="0"/>
              </a:defRPr>
            </a:lvl2pPr>
            <a:lvl3pPr marL="1143000" indent="-228600" eaLnBrk="0" hangingPunct="0">
              <a:spcBef>
                <a:spcPct val="20000"/>
              </a:spcBef>
              <a:buFont typeface="Arial" charset="0"/>
              <a:buChar char="•"/>
              <a:defRPr sz="2800">
                <a:solidFill>
                  <a:schemeClr val="tx1"/>
                </a:solidFill>
                <a:latin typeface="Calibri" pitchFamily="34" charset="0"/>
                <a:ea typeface="MS PGothic" pitchFamily="34" charset="-128"/>
                <a:cs typeface="Calibri" pitchFamily="34" charset="0"/>
              </a:defRPr>
            </a:lvl3pPr>
            <a:lvl4pPr marL="1600200" indent="-228600" eaLnBrk="0" hangingPunct="0">
              <a:spcBef>
                <a:spcPct val="20000"/>
              </a:spcBef>
              <a:buFont typeface="Courier New" pitchFamily="49" charset="0"/>
              <a:buChar char="o"/>
              <a:defRPr sz="2800">
                <a:solidFill>
                  <a:schemeClr val="tx1"/>
                </a:solidFill>
                <a:latin typeface="Calibri" pitchFamily="34" charset="0"/>
                <a:ea typeface="MS PGothic" pitchFamily="34" charset="-128"/>
                <a:cs typeface="Calibri" pitchFamily="34" charset="0"/>
              </a:defRPr>
            </a:lvl4pPr>
            <a:lvl5pPr marL="2057400" indent="-228600" eaLnBrk="0" hangingPunct="0">
              <a:spcBef>
                <a:spcPct val="20000"/>
              </a:spcBef>
              <a:buFont typeface="Arial" charset="0"/>
              <a:buChar char="•"/>
              <a:defRPr sz="2800">
                <a:solidFill>
                  <a:schemeClr val="tx1"/>
                </a:solidFill>
                <a:latin typeface="Calibri" pitchFamily="34" charset="0"/>
                <a:ea typeface="MS PGothic" pitchFamily="34" charset="-128"/>
                <a:cs typeface="Calibri" pitchFamily="34" charset="0"/>
              </a:defRPr>
            </a:lvl5pPr>
            <a:lvl6pPr marL="2514600" indent="-228600" eaLnBrk="0" fontAlgn="base" hangingPunct="0">
              <a:spcBef>
                <a:spcPct val="20000"/>
              </a:spcBef>
              <a:spcAft>
                <a:spcPct val="0"/>
              </a:spcAft>
              <a:buFont typeface="Arial" charset="0"/>
              <a:buChar char="•"/>
              <a:defRPr sz="2800">
                <a:solidFill>
                  <a:schemeClr val="tx1"/>
                </a:solidFill>
                <a:latin typeface="Calibri" pitchFamily="34" charset="0"/>
                <a:ea typeface="MS PGothic" pitchFamily="34" charset="-128"/>
                <a:cs typeface="Calibri" pitchFamily="34" charset="0"/>
              </a:defRPr>
            </a:lvl6pPr>
            <a:lvl7pPr marL="2971800" indent="-228600" eaLnBrk="0" fontAlgn="base" hangingPunct="0">
              <a:spcBef>
                <a:spcPct val="20000"/>
              </a:spcBef>
              <a:spcAft>
                <a:spcPct val="0"/>
              </a:spcAft>
              <a:buFont typeface="Arial" charset="0"/>
              <a:buChar char="•"/>
              <a:defRPr sz="2800">
                <a:solidFill>
                  <a:schemeClr val="tx1"/>
                </a:solidFill>
                <a:latin typeface="Calibri" pitchFamily="34" charset="0"/>
                <a:ea typeface="MS PGothic" pitchFamily="34" charset="-128"/>
                <a:cs typeface="Calibri" pitchFamily="34" charset="0"/>
              </a:defRPr>
            </a:lvl7pPr>
            <a:lvl8pPr marL="3429000" indent="-228600" eaLnBrk="0" fontAlgn="base" hangingPunct="0">
              <a:spcBef>
                <a:spcPct val="20000"/>
              </a:spcBef>
              <a:spcAft>
                <a:spcPct val="0"/>
              </a:spcAft>
              <a:buFont typeface="Arial" charset="0"/>
              <a:buChar char="•"/>
              <a:defRPr sz="2800">
                <a:solidFill>
                  <a:schemeClr val="tx1"/>
                </a:solidFill>
                <a:latin typeface="Calibri" pitchFamily="34" charset="0"/>
                <a:ea typeface="MS PGothic" pitchFamily="34" charset="-128"/>
                <a:cs typeface="Calibri" pitchFamily="34" charset="0"/>
              </a:defRPr>
            </a:lvl8pPr>
            <a:lvl9pPr marL="3886200" indent="-228600" eaLnBrk="0" fontAlgn="base" hangingPunct="0">
              <a:spcBef>
                <a:spcPct val="20000"/>
              </a:spcBef>
              <a:spcAft>
                <a:spcPct val="0"/>
              </a:spcAft>
              <a:buFont typeface="Arial" charset="0"/>
              <a:buChar char="•"/>
              <a:defRPr sz="2800">
                <a:solidFill>
                  <a:schemeClr val="tx1"/>
                </a:solidFill>
                <a:latin typeface="Calibri" pitchFamily="34" charset="0"/>
                <a:ea typeface="MS PGothic" pitchFamily="34" charset="-128"/>
                <a:cs typeface="Calibri" pitchFamily="34" charset="0"/>
              </a:defRPr>
            </a:lvl9pPr>
          </a:lstStyle>
          <a:p>
            <a:pPr algn="ctr" eaLnBrk="1" hangingPunct="1">
              <a:spcBef>
                <a:spcPct val="0"/>
              </a:spcBef>
              <a:buFontTx/>
              <a:buNone/>
            </a:pPr>
            <a:r>
              <a:rPr lang="es-ES" altLang="en-US" sz="4000" b="1" dirty="0">
                <a:solidFill>
                  <a:srgbClr val="002060"/>
                </a:solidFill>
                <a:latin typeface="Agency FB" panose="020B0503020202020204" pitchFamily="34" charset="0"/>
                <a:cs typeface="Arial" charset="0"/>
              </a:rPr>
              <a:t>4 factores de riesgo comunes a las cuatro principales ENT</a:t>
            </a:r>
            <a:endParaRPr lang="es-ES" altLang="es-ES_tradnl" sz="4000" dirty="0">
              <a:solidFill>
                <a:srgbClr val="002060"/>
              </a:solidFill>
              <a:latin typeface="Agency FB" panose="020B0503020202020204" pitchFamily="34" charset="0"/>
              <a:cs typeface="Arial" charset="0"/>
            </a:endParaRPr>
          </a:p>
        </p:txBody>
      </p:sp>
      <p:grpSp>
        <p:nvGrpSpPr>
          <p:cNvPr id="3" name="Group 2">
            <a:extLst>
              <a:ext uri="{FF2B5EF4-FFF2-40B4-BE49-F238E27FC236}">
                <a16:creationId xmlns:a16="http://schemas.microsoft.com/office/drawing/2014/main" xmlns="" id="{20FAE840-729E-4382-A894-A9C16558D3B0}"/>
              </a:ext>
            </a:extLst>
          </p:cNvPr>
          <p:cNvGrpSpPr/>
          <p:nvPr/>
        </p:nvGrpSpPr>
        <p:grpSpPr>
          <a:xfrm>
            <a:off x="1472040" y="1736268"/>
            <a:ext cx="8530916" cy="4086361"/>
            <a:chOff x="1593669" y="1969552"/>
            <a:chExt cx="8530916" cy="4086361"/>
          </a:xfrm>
        </p:grpSpPr>
        <p:pic>
          <p:nvPicPr>
            <p:cNvPr id="6" name="Picture 4" descr="C:\Users\belaustdel\AppData\Local\Microsoft\Windows\Temporary Internet Files\Content.Outlook\0S4BT3LU\riskfactors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3669" y="2033423"/>
              <a:ext cx="8530916" cy="40224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391A7AED-6236-425F-ABF4-79292E1B4C35}"/>
                </a:ext>
              </a:extLst>
            </p:cNvPr>
            <p:cNvSpPr/>
            <p:nvPr/>
          </p:nvSpPr>
          <p:spPr>
            <a:xfrm>
              <a:off x="6526203" y="1969552"/>
              <a:ext cx="2774551"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FACTORES DE RIESGO</a:t>
              </a:r>
            </a:p>
          </p:txBody>
        </p:sp>
        <p:sp>
          <p:nvSpPr>
            <p:cNvPr id="8" name="Rectangle 7">
              <a:extLst>
                <a:ext uri="{FF2B5EF4-FFF2-40B4-BE49-F238E27FC236}">
                  <a16:creationId xmlns:a16="http://schemas.microsoft.com/office/drawing/2014/main" xmlns="" id="{59A6C8A0-7B0B-44EF-9E7A-C2FEDACDCE83}"/>
                </a:ext>
              </a:extLst>
            </p:cNvPr>
            <p:cNvSpPr/>
            <p:nvPr/>
          </p:nvSpPr>
          <p:spPr>
            <a:xfrm>
              <a:off x="2812493" y="5054004"/>
              <a:ext cx="2721429" cy="1001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ENFERMEDADES RESPIRATORIAS CRÓNICAS</a:t>
              </a:r>
            </a:p>
          </p:txBody>
        </p:sp>
        <p:sp>
          <p:nvSpPr>
            <p:cNvPr id="9" name="Rectangle 8">
              <a:extLst>
                <a:ext uri="{FF2B5EF4-FFF2-40B4-BE49-F238E27FC236}">
                  <a16:creationId xmlns:a16="http://schemas.microsoft.com/office/drawing/2014/main" xmlns="" id="{909DE6F9-ADC4-4DBF-B62E-D4FC6B160DDB}"/>
                </a:ext>
              </a:extLst>
            </p:cNvPr>
            <p:cNvSpPr/>
            <p:nvPr/>
          </p:nvSpPr>
          <p:spPr>
            <a:xfrm>
              <a:off x="2785933" y="4423506"/>
              <a:ext cx="2774551"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DIABETES</a:t>
              </a:r>
            </a:p>
          </p:txBody>
        </p:sp>
        <p:sp>
          <p:nvSpPr>
            <p:cNvPr id="10" name="Rectangle 9">
              <a:extLst>
                <a:ext uri="{FF2B5EF4-FFF2-40B4-BE49-F238E27FC236}">
                  <a16:creationId xmlns:a16="http://schemas.microsoft.com/office/drawing/2014/main" xmlns="" id="{CED3409D-7AF2-4F46-AD3A-1C4542D35F2F}"/>
                </a:ext>
              </a:extLst>
            </p:cNvPr>
            <p:cNvSpPr/>
            <p:nvPr/>
          </p:nvSpPr>
          <p:spPr>
            <a:xfrm>
              <a:off x="2745813" y="3451207"/>
              <a:ext cx="2704012" cy="786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ENFERMEDADES CARDIOVASCULARES</a:t>
              </a:r>
            </a:p>
          </p:txBody>
        </p:sp>
        <p:sp>
          <p:nvSpPr>
            <p:cNvPr id="11" name="Rectangle 10">
              <a:extLst>
                <a:ext uri="{FF2B5EF4-FFF2-40B4-BE49-F238E27FC236}">
                  <a16:creationId xmlns:a16="http://schemas.microsoft.com/office/drawing/2014/main" xmlns="" id="{5378965D-9A02-42EF-8D17-84A809CB51E0}"/>
                </a:ext>
              </a:extLst>
            </p:cNvPr>
            <p:cNvSpPr/>
            <p:nvPr/>
          </p:nvSpPr>
          <p:spPr>
            <a:xfrm>
              <a:off x="2745813" y="2855543"/>
              <a:ext cx="2774551"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CÁNCER</a:t>
              </a:r>
            </a:p>
          </p:txBody>
        </p:sp>
      </p:grpSp>
      <p:sp>
        <p:nvSpPr>
          <p:cNvPr id="12" name="Elipse 11">
            <a:extLst>
              <a:ext uri="{FF2B5EF4-FFF2-40B4-BE49-F238E27FC236}">
                <a16:creationId xmlns:a16="http://schemas.microsoft.com/office/drawing/2014/main" xmlns="" id="{A5492D6F-F1EC-481C-B4AF-4785312D8F09}"/>
              </a:ext>
            </a:extLst>
          </p:cNvPr>
          <p:cNvSpPr/>
          <p:nvPr/>
        </p:nvSpPr>
        <p:spPr>
          <a:xfrm>
            <a:off x="7548880" y="2205726"/>
            <a:ext cx="1513840" cy="3147447"/>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287541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1DE9504-EE7D-414F-9E41-AF9C53D02450}"/>
              </a:ext>
            </a:extLst>
          </p:cNvPr>
          <p:cNvSpPr>
            <a:spLocks noGrp="1"/>
          </p:cNvSpPr>
          <p:nvPr>
            <p:ph type="title"/>
          </p:nvPr>
        </p:nvSpPr>
        <p:spPr/>
        <p:txBody>
          <a:bodyPr/>
          <a:lstStyle/>
          <a:p>
            <a:r>
              <a:rPr lang="es-ES" sz="3200" dirty="0"/>
              <a:t>Presupuesto, análisis por porcentaje de población en pobreza CONEVAL 2016.</a:t>
            </a:r>
          </a:p>
        </p:txBody>
      </p:sp>
      <p:sp>
        <p:nvSpPr>
          <p:cNvPr id="3" name="Marcador de contenido 2">
            <a:extLst>
              <a:ext uri="{FF2B5EF4-FFF2-40B4-BE49-F238E27FC236}">
                <a16:creationId xmlns:a16="http://schemas.microsoft.com/office/drawing/2014/main" xmlns="" id="{534B39D4-5C1B-4ED1-A28F-7A39F8BC244B}"/>
              </a:ext>
            </a:extLst>
          </p:cNvPr>
          <p:cNvSpPr>
            <a:spLocks noGrp="1"/>
          </p:cNvSpPr>
          <p:nvPr>
            <p:ph idx="1"/>
          </p:nvPr>
        </p:nvSpPr>
        <p:spPr/>
        <p:txBody>
          <a:bodyPr/>
          <a:lstStyle/>
          <a:p>
            <a:endParaRPr lang="es-ES"/>
          </a:p>
        </p:txBody>
      </p:sp>
      <p:pic>
        <p:nvPicPr>
          <p:cNvPr id="5" name="Imagen 4">
            <a:extLst>
              <a:ext uri="{FF2B5EF4-FFF2-40B4-BE49-F238E27FC236}">
                <a16:creationId xmlns:a16="http://schemas.microsoft.com/office/drawing/2014/main" xmlns="" id="{87B1187E-4D31-43C1-868E-1105F36FDBF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00743" y="653143"/>
            <a:ext cx="11638880" cy="5589224"/>
          </a:xfrm>
          <a:prstGeom prst="rect">
            <a:avLst/>
          </a:prstGeom>
          <a:noFill/>
        </p:spPr>
      </p:pic>
      <p:sp>
        <p:nvSpPr>
          <p:cNvPr id="6" name="Elipse 5">
            <a:extLst>
              <a:ext uri="{FF2B5EF4-FFF2-40B4-BE49-F238E27FC236}">
                <a16:creationId xmlns:a16="http://schemas.microsoft.com/office/drawing/2014/main" xmlns="" id="{C40E3098-575A-45D7-909C-0B1393FB746C}"/>
              </a:ext>
            </a:extLst>
          </p:cNvPr>
          <p:cNvSpPr/>
          <p:nvPr/>
        </p:nvSpPr>
        <p:spPr>
          <a:xfrm>
            <a:off x="3271520" y="928686"/>
            <a:ext cx="345440" cy="4734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a:extLst>
              <a:ext uri="{FF2B5EF4-FFF2-40B4-BE49-F238E27FC236}">
                <a16:creationId xmlns:a16="http://schemas.microsoft.com/office/drawing/2014/main" xmlns="" id="{2145FEEE-62B9-42DF-AC50-BEA6DE3DAAAA}"/>
              </a:ext>
            </a:extLst>
          </p:cNvPr>
          <p:cNvSpPr/>
          <p:nvPr/>
        </p:nvSpPr>
        <p:spPr>
          <a:xfrm>
            <a:off x="4399280" y="928686"/>
            <a:ext cx="345440" cy="4734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9325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2 Marcador de contenido"/>
          <p:cNvSpPr>
            <a:spLocks noGrp="1"/>
          </p:cNvSpPr>
          <p:nvPr>
            <p:ph idx="1"/>
          </p:nvPr>
        </p:nvSpPr>
        <p:spPr>
          <a:xfrm>
            <a:off x="2878932" y="1409701"/>
            <a:ext cx="8551068" cy="4329113"/>
          </a:xfrm>
        </p:spPr>
        <p:txBody>
          <a:bodyPr>
            <a:noAutofit/>
          </a:bodyPr>
          <a:lstStyle/>
          <a:p>
            <a:pPr marL="0" indent="0">
              <a:buNone/>
            </a:pPr>
            <a:r>
              <a:rPr lang="en-US" altLang="es-PE" sz="2000" b="1" dirty="0"/>
              <a:t>En los 80s,. …… </a:t>
            </a:r>
            <a:r>
              <a:rPr lang="en-US" altLang="es-PE" sz="2000" b="1" dirty="0" err="1"/>
              <a:t>cuando</a:t>
            </a:r>
            <a:r>
              <a:rPr lang="en-US" altLang="es-PE" sz="2000" b="1" dirty="0"/>
              <a:t> la </a:t>
            </a:r>
            <a:r>
              <a:rPr lang="en-US" altLang="es-PE" sz="2000" b="1" dirty="0" err="1"/>
              <a:t>salud</a:t>
            </a:r>
            <a:r>
              <a:rPr lang="en-US" altLang="es-PE" sz="2000" b="1" dirty="0"/>
              <a:t> </a:t>
            </a:r>
            <a:r>
              <a:rPr lang="en-US" altLang="es-PE" sz="2000" b="1" dirty="0" err="1"/>
              <a:t>trabajaba</a:t>
            </a:r>
            <a:r>
              <a:rPr lang="en-US" altLang="es-PE" sz="2000" b="1" dirty="0"/>
              <a:t> en </a:t>
            </a:r>
            <a:r>
              <a:rPr lang="en-US" altLang="es-PE" sz="2000" b="1" dirty="0" err="1"/>
              <a:t>agua</a:t>
            </a:r>
            <a:r>
              <a:rPr lang="en-US" altLang="es-PE" sz="2000" b="1" dirty="0"/>
              <a:t> y </a:t>
            </a:r>
            <a:r>
              <a:rPr lang="en-US" altLang="es-PE" sz="2000" b="1" dirty="0" err="1"/>
              <a:t>saneamiento</a:t>
            </a:r>
            <a:r>
              <a:rPr lang="en-US" altLang="es-PE" sz="2000" b="1" dirty="0"/>
              <a:t>, no </a:t>
            </a:r>
            <a:r>
              <a:rPr lang="en-US" altLang="es-PE" sz="2000" b="1" dirty="0" err="1"/>
              <a:t>había</a:t>
            </a:r>
            <a:r>
              <a:rPr lang="en-US" altLang="es-PE" sz="2000" b="1" dirty="0"/>
              <a:t> </a:t>
            </a:r>
            <a:r>
              <a:rPr lang="en-US" altLang="es-PE" sz="2000" b="1" dirty="0" err="1"/>
              <a:t>conflicto</a:t>
            </a:r>
            <a:r>
              <a:rPr lang="en-US" altLang="es-PE" sz="2000" b="1" dirty="0"/>
              <a:t> de </a:t>
            </a:r>
            <a:r>
              <a:rPr lang="en-US" altLang="es-PE" sz="2000" b="1" dirty="0" err="1"/>
              <a:t>intereses</a:t>
            </a:r>
            <a:r>
              <a:rPr lang="en-US" altLang="es-PE" sz="2000" b="1" dirty="0"/>
              <a:t>.</a:t>
            </a:r>
          </a:p>
          <a:p>
            <a:pPr marL="0" indent="0" algn="just">
              <a:buNone/>
            </a:pPr>
            <a:r>
              <a:rPr lang="en-US" altLang="es-PE" sz="2000" b="1" dirty="0"/>
              <a:t>Hoy, </a:t>
            </a:r>
            <a:r>
              <a:rPr lang="en-US" altLang="es-PE" sz="2000" b="1" dirty="0" err="1"/>
              <a:t>tratar</a:t>
            </a:r>
            <a:r>
              <a:rPr lang="en-US" altLang="es-PE" sz="2000" b="1" dirty="0"/>
              <a:t> de que la </a:t>
            </a:r>
            <a:r>
              <a:rPr lang="en-US" altLang="es-PE" sz="2000" b="1" dirty="0" err="1"/>
              <a:t>gente</a:t>
            </a:r>
            <a:r>
              <a:rPr lang="en-US" altLang="es-PE" sz="2000" b="1" dirty="0"/>
              <a:t> </a:t>
            </a:r>
            <a:r>
              <a:rPr lang="en-US" altLang="es-PE" sz="2000" b="1" dirty="0" err="1"/>
              <a:t>adopte</a:t>
            </a:r>
            <a:r>
              <a:rPr lang="en-US" altLang="es-PE" sz="2000" b="1" dirty="0"/>
              <a:t> </a:t>
            </a:r>
            <a:r>
              <a:rPr lang="en-US" altLang="es-PE" sz="2000" b="1" dirty="0" err="1"/>
              <a:t>hábitos</a:t>
            </a:r>
            <a:r>
              <a:rPr lang="en-US" altLang="es-PE" sz="2000" b="1" dirty="0"/>
              <a:t> </a:t>
            </a:r>
            <a:r>
              <a:rPr lang="en-US" altLang="es-PE" sz="2000" b="1" dirty="0" err="1"/>
              <a:t>saludables</a:t>
            </a:r>
            <a:r>
              <a:rPr lang="en-US" altLang="es-PE" sz="2000" b="1" dirty="0"/>
              <a:t> </a:t>
            </a:r>
            <a:r>
              <a:rPr lang="en-US" altLang="es-PE" sz="2000" b="1" dirty="0" err="1"/>
              <a:t>significa</a:t>
            </a:r>
            <a:r>
              <a:rPr lang="en-US" altLang="es-PE" sz="2000" b="1" dirty="0"/>
              <a:t> </a:t>
            </a:r>
            <a:r>
              <a:rPr lang="en-US" altLang="es-PE" sz="2000" b="1" dirty="0" err="1"/>
              <a:t>enfrentarse</a:t>
            </a:r>
            <a:r>
              <a:rPr lang="en-US" altLang="es-PE" sz="2000" b="1" dirty="0"/>
              <a:t> a </a:t>
            </a:r>
            <a:r>
              <a:rPr lang="en-US" altLang="es-PE" sz="2000" b="1" dirty="0" err="1"/>
              <a:t>fuerzas</a:t>
            </a:r>
            <a:r>
              <a:rPr lang="en-US" altLang="es-PE" sz="2000" b="1" dirty="0"/>
              <a:t> nada </a:t>
            </a:r>
            <a:r>
              <a:rPr lang="en-US" altLang="es-PE" sz="2000" b="1" dirty="0" err="1"/>
              <a:t>amigables</a:t>
            </a:r>
            <a:r>
              <a:rPr lang="en-US" altLang="es-PE" sz="2000" b="1" dirty="0"/>
              <a:t>.</a:t>
            </a:r>
          </a:p>
          <a:p>
            <a:pPr marL="0" indent="0">
              <a:buNone/>
            </a:pPr>
            <a:r>
              <a:rPr lang="en-US" altLang="es-PE" sz="2000" b="1" dirty="0"/>
              <a:t>Los </a:t>
            </a:r>
            <a:r>
              <a:rPr lang="en-US" altLang="es-PE" sz="2000" b="1" dirty="0" err="1"/>
              <a:t>esfuerzos</a:t>
            </a:r>
            <a:r>
              <a:rPr lang="en-US" altLang="es-PE" sz="2000" b="1" dirty="0"/>
              <a:t> para </a:t>
            </a:r>
            <a:r>
              <a:rPr lang="en-US" altLang="es-PE" sz="2000" b="1" dirty="0" err="1"/>
              <a:t>prevenir</a:t>
            </a:r>
            <a:r>
              <a:rPr lang="en-US" altLang="es-PE" sz="2000" b="1" dirty="0"/>
              <a:t> ENT van en contra de </a:t>
            </a:r>
            <a:r>
              <a:rPr lang="en-US" altLang="es-PE" sz="2000" b="1" dirty="0" err="1"/>
              <a:t>interéses</a:t>
            </a:r>
            <a:r>
              <a:rPr lang="en-US" altLang="es-PE" sz="2000" b="1" dirty="0"/>
              <a:t> de </a:t>
            </a:r>
            <a:r>
              <a:rPr lang="en-US" altLang="es-PE" sz="2000" b="1" dirty="0" err="1"/>
              <a:t>negocios</a:t>
            </a:r>
            <a:r>
              <a:rPr lang="en-US" altLang="es-PE" sz="2000" b="1" dirty="0"/>
              <a:t> de </a:t>
            </a:r>
            <a:r>
              <a:rPr lang="en-US" altLang="es-PE" sz="2000" b="1" dirty="0" err="1"/>
              <a:t>poderosos</a:t>
            </a:r>
            <a:r>
              <a:rPr lang="en-US" altLang="es-PE" sz="2000" b="1" dirty="0"/>
              <a:t> </a:t>
            </a:r>
            <a:r>
              <a:rPr lang="en-US" altLang="es-PE" sz="2000" b="1" dirty="0" err="1"/>
              <a:t>operadores</a:t>
            </a:r>
            <a:r>
              <a:rPr lang="en-US" altLang="es-PE" sz="2000" b="1" dirty="0"/>
              <a:t> </a:t>
            </a:r>
            <a:r>
              <a:rPr lang="en-US" altLang="es-PE" sz="2000" b="1" dirty="0" err="1"/>
              <a:t>económicos</a:t>
            </a:r>
            <a:r>
              <a:rPr lang="en-US" altLang="es-PE" sz="2000" b="1" dirty="0"/>
              <a:t>….</a:t>
            </a:r>
            <a:r>
              <a:rPr lang="es-MX" altLang="es-PE" sz="2000" b="1" dirty="0"/>
              <a:t>ya no se trata solamente del Gran Tabaco. </a:t>
            </a:r>
          </a:p>
          <a:p>
            <a:pPr marL="0" indent="0">
              <a:buNone/>
            </a:pPr>
            <a:endParaRPr lang="es-MX" altLang="es-PE" sz="2000" b="1" dirty="0"/>
          </a:p>
          <a:p>
            <a:pPr marL="0" indent="0">
              <a:buNone/>
            </a:pPr>
            <a:r>
              <a:rPr lang="es-MX" altLang="es-PE" sz="2000" b="1" dirty="0"/>
              <a:t>La salud pública ahora debe también lidiar con la Gran Comida, la Gran Soda, y el Gran Alcohol.</a:t>
            </a:r>
          </a:p>
          <a:p>
            <a:pPr marL="0" indent="0">
              <a:buNone/>
            </a:pPr>
            <a:endParaRPr lang="es-MX" altLang="es-PE" sz="2000" b="1" dirty="0"/>
          </a:p>
          <a:p>
            <a:pPr marL="0" indent="0">
              <a:buNone/>
            </a:pPr>
            <a:r>
              <a:rPr lang="es-MX" altLang="es-PE" sz="2000" b="1" dirty="0"/>
              <a:t>Todas estas industrias le temen a la regulación, y se protegen utilizando las mismas tácticas.</a:t>
            </a:r>
          </a:p>
          <a:p>
            <a:pPr marL="0" indent="0">
              <a:buNone/>
            </a:pPr>
            <a:endParaRPr lang="es-MX" altLang="es-PE" sz="2000" b="1" dirty="0"/>
          </a:p>
          <a:p>
            <a:pPr marL="0" indent="0">
              <a:buNone/>
            </a:pPr>
            <a:endParaRPr lang="es-PE" altLang="es-PE" sz="2000" b="1" dirty="0"/>
          </a:p>
        </p:txBody>
      </p:sp>
      <p:pic>
        <p:nvPicPr>
          <p:cNvPr id="6554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l="23366" t="34990" r="56789" b="13715"/>
          <a:stretch>
            <a:fillRect/>
          </a:stretch>
        </p:blipFill>
        <p:spPr bwMode="auto">
          <a:xfrm>
            <a:off x="119064" y="1409701"/>
            <a:ext cx="2566987" cy="373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ítulo 1">
            <a:extLst>
              <a:ext uri="{FF2B5EF4-FFF2-40B4-BE49-F238E27FC236}">
                <a16:creationId xmlns:a16="http://schemas.microsoft.com/office/drawing/2014/main" xmlns="" id="{D32283FF-EBE2-411A-87D5-6D4FB46B1A8C}"/>
              </a:ext>
            </a:extLst>
          </p:cNvPr>
          <p:cNvSpPr>
            <a:spLocks noGrp="1"/>
          </p:cNvSpPr>
          <p:nvPr>
            <p:ph type="title"/>
          </p:nvPr>
        </p:nvSpPr>
        <p:spPr>
          <a:xfrm>
            <a:off x="609600" y="-481014"/>
            <a:ext cx="10972800" cy="1600200"/>
          </a:xfrm>
        </p:spPr>
        <p:txBody>
          <a:bodyPr/>
          <a:lstStyle/>
          <a:p>
            <a:r>
              <a:rPr lang="es-ES" dirty="0"/>
              <a:t>Conflicto de intereses</a:t>
            </a:r>
            <a:endParaRPr lang="es-MX" dirty="0"/>
          </a:p>
        </p:txBody>
      </p:sp>
    </p:spTree>
    <p:extLst>
      <p:ext uri="{BB962C8B-B14F-4D97-AF65-F5344CB8AC3E}">
        <p14:creationId xmlns:p14="http://schemas.microsoft.com/office/powerpoint/2010/main" val="250998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barn(inVertical)">
                                      <p:cBhvr>
                                        <p:cTn id="7" dur="500"/>
                                        <p:tgtEl>
                                          <p:spTgt spid="655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5539">
                                            <p:txEl>
                                              <p:pRg st="0" end="0"/>
                                            </p:txEl>
                                          </p:spTgt>
                                        </p:tgtEl>
                                        <p:attrNameLst>
                                          <p:attrName>style.visibility</p:attrName>
                                        </p:attrNameLst>
                                      </p:cBhvr>
                                      <p:to>
                                        <p:strVal val="visible"/>
                                      </p:to>
                                    </p:set>
                                    <p:animEffect transition="in" filter="barn(inVertical)">
                                      <p:cBhvr>
                                        <p:cTn id="10" dur="500"/>
                                        <p:tgtEl>
                                          <p:spTgt spid="6553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5539">
                                            <p:txEl>
                                              <p:pRg st="1" end="1"/>
                                            </p:txEl>
                                          </p:spTgt>
                                        </p:tgtEl>
                                        <p:attrNameLst>
                                          <p:attrName>style.visibility</p:attrName>
                                        </p:attrNameLst>
                                      </p:cBhvr>
                                      <p:to>
                                        <p:strVal val="visible"/>
                                      </p:to>
                                    </p:set>
                                    <p:animEffect transition="in" filter="barn(inVertical)">
                                      <p:cBhvr>
                                        <p:cTn id="15" dur="500"/>
                                        <p:tgtEl>
                                          <p:spTgt spid="6553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5539">
                                            <p:txEl>
                                              <p:pRg st="2" end="2"/>
                                            </p:txEl>
                                          </p:spTgt>
                                        </p:tgtEl>
                                        <p:attrNameLst>
                                          <p:attrName>style.visibility</p:attrName>
                                        </p:attrNameLst>
                                      </p:cBhvr>
                                      <p:to>
                                        <p:strVal val="visible"/>
                                      </p:to>
                                    </p:set>
                                    <p:animEffect transition="in" filter="barn(inVertical)">
                                      <p:cBhvr>
                                        <p:cTn id="20" dur="500"/>
                                        <p:tgtEl>
                                          <p:spTgt spid="6553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5539">
                                            <p:txEl>
                                              <p:pRg st="4" end="4"/>
                                            </p:txEl>
                                          </p:spTgt>
                                        </p:tgtEl>
                                        <p:attrNameLst>
                                          <p:attrName>style.visibility</p:attrName>
                                        </p:attrNameLst>
                                      </p:cBhvr>
                                      <p:to>
                                        <p:strVal val="visible"/>
                                      </p:to>
                                    </p:set>
                                    <p:animEffect transition="in" filter="barn(inVertical)">
                                      <p:cBhvr>
                                        <p:cTn id="25" dur="500"/>
                                        <p:tgtEl>
                                          <p:spTgt spid="6553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5539">
                                            <p:txEl>
                                              <p:pRg st="6" end="6"/>
                                            </p:txEl>
                                          </p:spTgt>
                                        </p:tgtEl>
                                        <p:attrNameLst>
                                          <p:attrName>style.visibility</p:attrName>
                                        </p:attrNameLst>
                                      </p:cBhvr>
                                      <p:to>
                                        <p:strVal val="visible"/>
                                      </p:to>
                                    </p:set>
                                    <p:animEffect transition="in" filter="barn(inVertical)">
                                      <p:cBhvr>
                                        <p:cTn id="30" dur="500"/>
                                        <p:tgtEl>
                                          <p:spTgt spid="655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13106" y="228601"/>
            <a:ext cx="8229600" cy="4329113"/>
          </a:xfrm>
        </p:spPr>
        <p:txBody>
          <a:bodyPr/>
          <a:lstStyle/>
          <a:p>
            <a:pPr marL="0" indent="0">
              <a:buNone/>
            </a:pPr>
            <a:r>
              <a:rPr lang="es-MX" dirty="0">
                <a:latin typeface="Helvetica-Narrow"/>
              </a:rPr>
              <a:t>Investigaciones han documentado muy bien estas tácticas. Estas incluyen organizaciones de fachada, “</a:t>
            </a:r>
            <a:r>
              <a:rPr lang="es-MX" dirty="0" err="1">
                <a:latin typeface="Helvetica-Narrow"/>
              </a:rPr>
              <a:t>lobbys</a:t>
            </a:r>
            <a:r>
              <a:rPr lang="es-MX" dirty="0">
                <a:latin typeface="Helvetica-Narrow"/>
              </a:rPr>
              <a:t>”, promesas de auto regulación, demandas, e investigaciones financiadas por la misma industria para confundir la evidencia y mantener al público con dudas.</a:t>
            </a:r>
          </a:p>
          <a:p>
            <a:pPr marL="0" indent="0">
              <a:buNone/>
            </a:pPr>
            <a:r>
              <a:rPr lang="es-MX" dirty="0">
                <a:latin typeface="Helvetica-Narrow"/>
              </a:rPr>
              <a:t>Las tácticas también incluyen regalos, subvenciones y contribuciones a causas nobles para dar a estas industrias una imagen de ciudadano corporativo respetable ante los ojos de los políticos y el público. </a:t>
            </a:r>
          </a:p>
          <a:p>
            <a:pPr marL="0" indent="0">
              <a:buNone/>
            </a:pPr>
            <a:r>
              <a:rPr lang="es-MX" dirty="0">
                <a:latin typeface="Helvetica-Narrow"/>
              </a:rPr>
              <a:t>Ellos incluyen argumentos que ponen la responsabilidad del daño a la salud en el individuo mismo, y pintan a las acciones del gobierno como interferencia en las libertades</a:t>
            </a:r>
          </a:p>
          <a:p>
            <a:pPr marL="0" indent="0">
              <a:buNone/>
            </a:pPr>
            <a:r>
              <a:rPr lang="es-MX" dirty="0">
                <a:latin typeface="Helvetica-Narrow"/>
              </a:rPr>
              <a:t>personales y el libre albedrío.</a:t>
            </a:r>
          </a:p>
          <a:p>
            <a:pPr marL="0" indent="0">
              <a:buNone/>
            </a:pPr>
            <a:r>
              <a:rPr lang="es-MX" dirty="0">
                <a:latin typeface="Helvetica-Narrow"/>
              </a:rPr>
              <a:t>Ésta es una tremenda oposición. El poder del mercado fácilmente se convierte en poder político.</a:t>
            </a:r>
          </a:p>
        </p:txBody>
      </p:sp>
    </p:spTree>
    <p:extLst>
      <p:ext uri="{BB962C8B-B14F-4D97-AF65-F5344CB8AC3E}">
        <p14:creationId xmlns:p14="http://schemas.microsoft.com/office/powerpoint/2010/main" val="30014487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029838" y="1"/>
            <a:ext cx="8229600" cy="4329113"/>
          </a:xfrm>
        </p:spPr>
        <p:txBody>
          <a:bodyPr/>
          <a:lstStyle/>
          <a:p>
            <a:pPr marL="0" indent="0">
              <a:buNone/>
            </a:pPr>
            <a:r>
              <a:rPr lang="es-MX" dirty="0">
                <a:latin typeface="Helvetica-Narrow"/>
              </a:rPr>
              <a:t>Pocos gobiernos priorizan a la salud por encima de los grandes negocios. Como hemos aprendido de la experiencia con la industria del tabaco, una corporación poderosa puede venderle al público prácticamente cualquier cosa.</a:t>
            </a:r>
          </a:p>
          <a:p>
            <a:pPr marL="0" indent="0">
              <a:buNone/>
            </a:pPr>
            <a:r>
              <a:rPr lang="es-MX" dirty="0">
                <a:latin typeface="Helvetica-Narrow"/>
              </a:rPr>
              <a:t>Permítanme recordarles. Ningún país ha logrado revertir la epidemia de la obesidad en todos los grupos de edad. Esto no es un fracaso de la fuerza de voluntad de los individuos. Esto es un fracaso de voluntad política para oponerle resistencia a los grandes negocios.</a:t>
            </a:r>
            <a:endParaRPr lang="es-MX" dirty="0"/>
          </a:p>
          <a:p>
            <a:endParaRPr lang="es-MX" dirty="0">
              <a:latin typeface="Helvetica-Narrow"/>
            </a:endParaRPr>
          </a:p>
        </p:txBody>
      </p:sp>
    </p:spTree>
    <p:extLst>
      <p:ext uri="{BB962C8B-B14F-4D97-AF65-F5344CB8AC3E}">
        <p14:creationId xmlns:p14="http://schemas.microsoft.com/office/powerpoint/2010/main" val="77027064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2 Marcador de contenido"/>
          <p:cNvSpPr>
            <a:spLocks noGrp="1"/>
          </p:cNvSpPr>
          <p:nvPr>
            <p:ph idx="1"/>
          </p:nvPr>
        </p:nvSpPr>
        <p:spPr>
          <a:xfrm>
            <a:off x="1543050" y="843757"/>
            <a:ext cx="8229600" cy="4329113"/>
          </a:xfrm>
        </p:spPr>
        <p:txBody>
          <a:bodyPr>
            <a:noAutofit/>
          </a:bodyPr>
          <a:lstStyle/>
          <a:p>
            <a:pPr marL="0" indent="0">
              <a:buNone/>
            </a:pPr>
            <a:r>
              <a:rPr lang="en-US" altLang="es-PE" b="1" dirty="0"/>
              <a:t>…..</a:t>
            </a:r>
            <a:r>
              <a:rPr lang="es-MX" dirty="0">
                <a:latin typeface="Helvetica-Narrow"/>
              </a:rPr>
              <a:t> Cuando una industria está involucrada en</a:t>
            </a:r>
          </a:p>
          <a:p>
            <a:pPr marL="0" indent="0">
              <a:buNone/>
            </a:pPr>
            <a:r>
              <a:rPr lang="es-MX" dirty="0">
                <a:latin typeface="Helvetica-Narrow"/>
              </a:rPr>
              <a:t>la elaboración de políticas, tengan por seguro </a:t>
            </a:r>
          </a:p>
          <a:p>
            <a:pPr marL="0" indent="0">
              <a:buNone/>
            </a:pPr>
            <a:r>
              <a:rPr lang="es-MX" dirty="0">
                <a:latin typeface="Helvetica-Narrow"/>
              </a:rPr>
              <a:t>que las que medidas de control más efectivas serán</a:t>
            </a:r>
          </a:p>
          <a:p>
            <a:pPr marL="0" indent="0">
              <a:buNone/>
            </a:pPr>
            <a:r>
              <a:rPr lang="es-MX" dirty="0">
                <a:latin typeface="Helvetica-Narrow"/>
              </a:rPr>
              <a:t>minimizadas o excluidas del todo. Esto, también, está bien documentado, y es peligroso.</a:t>
            </a:r>
          </a:p>
          <a:p>
            <a:pPr marL="0" indent="0">
              <a:buNone/>
            </a:pPr>
            <a:r>
              <a:rPr lang="es-MX" dirty="0">
                <a:latin typeface="Helvetica-Narrow"/>
              </a:rPr>
              <a:t>Desde la perspectiva de la OMS, la formulación de políticas de la salud debe ser protegida de la</a:t>
            </a:r>
          </a:p>
          <a:p>
            <a:pPr marL="0" indent="0">
              <a:buNone/>
            </a:pPr>
            <a:r>
              <a:rPr lang="es-MX" dirty="0">
                <a:latin typeface="Helvetica-Narrow"/>
              </a:rPr>
              <a:t>distorsión por parte de intereses creados o comerciales.</a:t>
            </a:r>
          </a:p>
          <a:p>
            <a:pPr marL="0" indent="0">
              <a:buNone/>
            </a:pPr>
            <a:endParaRPr lang="es-MX" dirty="0"/>
          </a:p>
          <a:p>
            <a:pPr marL="0" indent="0" algn="r">
              <a:buNone/>
            </a:pPr>
            <a:r>
              <a:rPr lang="es-MX" sz="2000" b="1" dirty="0"/>
              <a:t>Discurso de apertura de la 8ª Conferencia Mundial </a:t>
            </a:r>
          </a:p>
          <a:p>
            <a:pPr marL="0" indent="0" algn="r">
              <a:buNone/>
            </a:pPr>
            <a:r>
              <a:rPr lang="es-MX" sz="2000" b="1" dirty="0"/>
              <a:t>de Promoción de la Salud</a:t>
            </a:r>
          </a:p>
          <a:p>
            <a:pPr marL="0" indent="0" algn="r">
              <a:buNone/>
            </a:pPr>
            <a:r>
              <a:rPr lang="es-MX" sz="2000" dirty="0"/>
              <a:t>Helsinki, Finlandia</a:t>
            </a:r>
          </a:p>
          <a:p>
            <a:pPr marL="0" indent="0" algn="r">
              <a:buNone/>
            </a:pPr>
            <a:r>
              <a:rPr lang="es-MX" sz="2000" dirty="0"/>
              <a:t>10 de junio de 2013</a:t>
            </a:r>
            <a:endParaRPr lang="es-PE" altLang="es-PE" sz="2000" b="1" dirty="0"/>
          </a:p>
        </p:txBody>
      </p:sp>
      <p:pic>
        <p:nvPicPr>
          <p:cNvPr id="66563"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l="32896" t="48685" r="34203" b="12320"/>
          <a:stretch>
            <a:fillRect/>
          </a:stretch>
        </p:blipFill>
        <p:spPr bwMode="auto">
          <a:xfrm>
            <a:off x="8009478" y="-1"/>
            <a:ext cx="2532062" cy="168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00473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rcRect l="32985" t="27033" r="33871" b="10231"/>
          <a:stretch/>
        </p:blipFill>
        <p:spPr bwMode="auto">
          <a:xfrm>
            <a:off x="307451" y="887185"/>
            <a:ext cx="5084618" cy="5407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a:extLst>
              <a:ext uri="{FF2B5EF4-FFF2-40B4-BE49-F238E27FC236}">
                <a16:creationId xmlns:a16="http://schemas.microsoft.com/office/drawing/2014/main" xmlns="" id="{521E3F45-35DB-4622-BD19-F12E2DF74935}"/>
              </a:ext>
            </a:extLst>
          </p:cNvPr>
          <p:cNvPicPr>
            <a:picLocks noChangeAspect="1"/>
          </p:cNvPicPr>
          <p:nvPr/>
        </p:nvPicPr>
        <p:blipFill rotWithShape="1">
          <a:blip r:embed="rId3"/>
          <a:srcRect l="10964" t="18237" r="55775" b="12351"/>
          <a:stretch/>
        </p:blipFill>
        <p:spPr>
          <a:xfrm>
            <a:off x="5668926" y="1480457"/>
            <a:ext cx="6215624" cy="4612000"/>
          </a:xfrm>
          <a:prstGeom prst="rect">
            <a:avLst/>
          </a:prstGeom>
        </p:spPr>
      </p:pic>
      <p:sp>
        <p:nvSpPr>
          <p:cNvPr id="7" name="Título 1">
            <a:extLst>
              <a:ext uri="{FF2B5EF4-FFF2-40B4-BE49-F238E27FC236}">
                <a16:creationId xmlns:a16="http://schemas.microsoft.com/office/drawing/2014/main" xmlns="" id="{B3FB53A3-9C32-4818-BDBB-2FE5EEB56591}"/>
              </a:ext>
            </a:extLst>
          </p:cNvPr>
          <p:cNvSpPr>
            <a:spLocks noGrp="1"/>
          </p:cNvSpPr>
          <p:nvPr>
            <p:ph type="title"/>
          </p:nvPr>
        </p:nvSpPr>
        <p:spPr>
          <a:xfrm>
            <a:off x="196132" y="-706891"/>
            <a:ext cx="10972800" cy="1600200"/>
          </a:xfrm>
        </p:spPr>
        <p:txBody>
          <a:bodyPr/>
          <a:lstStyle/>
          <a:p>
            <a:r>
              <a:rPr lang="es-ES" sz="4400" dirty="0"/>
              <a:t>Rol de la sociedad civil</a:t>
            </a:r>
            <a:endParaRPr lang="es-MX" sz="4400" dirty="0"/>
          </a:p>
        </p:txBody>
      </p:sp>
      <p:sp>
        <p:nvSpPr>
          <p:cNvPr id="2" name="Flecha: curvada hacia la izquierda 1">
            <a:extLst>
              <a:ext uri="{FF2B5EF4-FFF2-40B4-BE49-F238E27FC236}">
                <a16:creationId xmlns:a16="http://schemas.microsoft.com/office/drawing/2014/main" xmlns="" id="{93E16914-72DF-468F-8FA9-303C466F970B}"/>
              </a:ext>
            </a:extLst>
          </p:cNvPr>
          <p:cNvSpPr/>
          <p:nvPr/>
        </p:nvSpPr>
        <p:spPr>
          <a:xfrm rot="5400000">
            <a:off x="4208132" y="2437645"/>
            <a:ext cx="1233967" cy="254176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46260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473" y="1260038"/>
            <a:ext cx="7143750"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Elipse"/>
          <p:cNvSpPr/>
          <p:nvPr/>
        </p:nvSpPr>
        <p:spPr>
          <a:xfrm>
            <a:off x="7263320" y="2286001"/>
            <a:ext cx="1935803" cy="194553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600" dirty="0"/>
              <a:t>$</a:t>
            </a:r>
          </a:p>
        </p:txBody>
      </p:sp>
      <p:sp>
        <p:nvSpPr>
          <p:cNvPr id="5" name="4 Elipse"/>
          <p:cNvSpPr/>
          <p:nvPr/>
        </p:nvSpPr>
        <p:spPr>
          <a:xfrm>
            <a:off x="3595991" y="2801565"/>
            <a:ext cx="1108954"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salud</a:t>
            </a:r>
          </a:p>
        </p:txBody>
      </p:sp>
      <p:sp>
        <p:nvSpPr>
          <p:cNvPr id="6" name="5 Llamada rectangular redondeada"/>
          <p:cNvSpPr/>
          <p:nvPr/>
        </p:nvSpPr>
        <p:spPr>
          <a:xfrm>
            <a:off x="7457872" y="282103"/>
            <a:ext cx="2412460" cy="1590583"/>
          </a:xfrm>
          <a:prstGeom prst="wedgeRoundRectCallout">
            <a:avLst>
              <a:gd name="adj1" fmla="val -19055"/>
              <a:gd name="adj2" fmla="val 82071"/>
              <a:gd name="adj3" fmla="val 16667"/>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t>Poderosos intereses económicos</a:t>
            </a:r>
          </a:p>
        </p:txBody>
      </p:sp>
    </p:spTree>
    <p:extLst>
      <p:ext uri="{BB962C8B-B14F-4D97-AF65-F5344CB8AC3E}">
        <p14:creationId xmlns:p14="http://schemas.microsoft.com/office/powerpoint/2010/main" val="10536877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172" y="831816"/>
            <a:ext cx="7637428"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Elipse"/>
          <p:cNvSpPr/>
          <p:nvPr/>
        </p:nvSpPr>
        <p:spPr>
          <a:xfrm>
            <a:off x="6835303" y="1303507"/>
            <a:ext cx="1935803" cy="194553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600" dirty="0"/>
              <a:t>$</a:t>
            </a:r>
          </a:p>
        </p:txBody>
      </p:sp>
      <p:sp>
        <p:nvSpPr>
          <p:cNvPr id="6" name="5 Elipse"/>
          <p:cNvSpPr/>
          <p:nvPr/>
        </p:nvSpPr>
        <p:spPr>
          <a:xfrm>
            <a:off x="3673813" y="3579778"/>
            <a:ext cx="1108954"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salud</a:t>
            </a:r>
          </a:p>
        </p:txBody>
      </p:sp>
    </p:spTree>
    <p:extLst>
      <p:ext uri="{BB962C8B-B14F-4D97-AF65-F5344CB8AC3E}">
        <p14:creationId xmlns:p14="http://schemas.microsoft.com/office/powerpoint/2010/main" val="328801905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endParaRPr lang="es-MX"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681039"/>
            <a:ext cx="6286500"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Elipse"/>
          <p:cNvSpPr/>
          <p:nvPr/>
        </p:nvSpPr>
        <p:spPr>
          <a:xfrm>
            <a:off x="6835303" y="428018"/>
            <a:ext cx="1935803" cy="194553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600" dirty="0"/>
              <a:t>$</a:t>
            </a:r>
          </a:p>
        </p:txBody>
      </p:sp>
      <p:sp>
        <p:nvSpPr>
          <p:cNvPr id="6" name="5 Elipse"/>
          <p:cNvSpPr/>
          <p:nvPr/>
        </p:nvSpPr>
        <p:spPr>
          <a:xfrm>
            <a:off x="4150468" y="2889114"/>
            <a:ext cx="1108954"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salud</a:t>
            </a:r>
          </a:p>
        </p:txBody>
      </p:sp>
      <p:sp>
        <p:nvSpPr>
          <p:cNvPr id="7" name="6 Llamada rectangular redondeada"/>
          <p:cNvSpPr/>
          <p:nvPr/>
        </p:nvSpPr>
        <p:spPr>
          <a:xfrm>
            <a:off x="3148519" y="282103"/>
            <a:ext cx="2412460" cy="1741251"/>
          </a:xfrm>
          <a:prstGeom prst="wedgeRoundRectCallout">
            <a:avLst>
              <a:gd name="adj1" fmla="val -1313"/>
              <a:gd name="adj2" fmla="val 122435"/>
              <a:gd name="adj3" fmla="val 16667"/>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err="1"/>
              <a:t>Paticipación</a:t>
            </a:r>
            <a:r>
              <a:rPr lang="es-MX" sz="2800" b="1" dirty="0"/>
              <a:t> sociedad civil</a:t>
            </a:r>
          </a:p>
        </p:txBody>
      </p:sp>
    </p:spTree>
    <p:extLst>
      <p:ext uri="{BB962C8B-B14F-4D97-AF65-F5344CB8AC3E}">
        <p14:creationId xmlns:p14="http://schemas.microsoft.com/office/powerpoint/2010/main" val="13449212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121096A-36F5-4FBC-BE84-538F77575C02}"/>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7D993788-9D89-4A44-A703-1705D1CFC824}"/>
              </a:ext>
            </a:extLst>
          </p:cNvPr>
          <p:cNvPicPr>
            <a:picLocks noGrp="1" noChangeAspect="1"/>
          </p:cNvPicPr>
          <p:nvPr>
            <p:ph idx="1"/>
          </p:nvPr>
        </p:nvPicPr>
        <p:blipFill rotWithShape="1">
          <a:blip r:embed="rId2"/>
          <a:srcRect l="6684" t="10561" r="37251" b="16831"/>
          <a:stretch/>
        </p:blipFill>
        <p:spPr>
          <a:xfrm>
            <a:off x="428625" y="457200"/>
            <a:ext cx="4314825" cy="3143250"/>
          </a:xfrm>
          <a:prstGeom prst="rect">
            <a:avLst/>
          </a:prstGeom>
        </p:spPr>
      </p:pic>
      <p:pic>
        <p:nvPicPr>
          <p:cNvPr id="5" name="Marcador de contenido 3">
            <a:extLst>
              <a:ext uri="{FF2B5EF4-FFF2-40B4-BE49-F238E27FC236}">
                <a16:creationId xmlns:a16="http://schemas.microsoft.com/office/drawing/2014/main" xmlns="" id="{B4119151-E96D-41B9-A8AC-FBBE32EA9F79}"/>
              </a:ext>
            </a:extLst>
          </p:cNvPr>
          <p:cNvPicPr>
            <a:picLocks noChangeAspect="1"/>
          </p:cNvPicPr>
          <p:nvPr/>
        </p:nvPicPr>
        <p:blipFill rotWithShape="1">
          <a:blip r:embed="rId3"/>
          <a:srcRect l="15718" t="30583" r="51733" b="18151"/>
          <a:stretch/>
        </p:blipFill>
        <p:spPr bwMode="auto">
          <a:xfrm>
            <a:off x="5410200" y="326132"/>
            <a:ext cx="3819525" cy="290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6" name="Marcador de contenido 3">
            <a:extLst>
              <a:ext uri="{FF2B5EF4-FFF2-40B4-BE49-F238E27FC236}">
                <a16:creationId xmlns:a16="http://schemas.microsoft.com/office/drawing/2014/main" xmlns="" id="{E73A42AA-B47B-411E-8B03-49B17B330B58}"/>
              </a:ext>
            </a:extLst>
          </p:cNvPr>
          <p:cNvPicPr>
            <a:picLocks noChangeAspect="1"/>
          </p:cNvPicPr>
          <p:nvPr/>
        </p:nvPicPr>
        <p:blipFill rotWithShape="1">
          <a:blip r:embed="rId4"/>
          <a:srcRect l="19802" t="17601" r="48020" b="19693"/>
          <a:stretch/>
        </p:blipFill>
        <p:spPr bwMode="auto">
          <a:xfrm>
            <a:off x="6953250" y="3362325"/>
            <a:ext cx="24765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7" name="Marcador de contenido 3">
            <a:extLst>
              <a:ext uri="{FF2B5EF4-FFF2-40B4-BE49-F238E27FC236}">
                <a16:creationId xmlns:a16="http://schemas.microsoft.com/office/drawing/2014/main" xmlns="" id="{B3309C70-4396-4088-AC58-F0D33607FA7F}"/>
              </a:ext>
            </a:extLst>
          </p:cNvPr>
          <p:cNvPicPr>
            <a:picLocks noChangeAspect="1"/>
          </p:cNvPicPr>
          <p:nvPr/>
        </p:nvPicPr>
        <p:blipFill rotWithShape="1">
          <a:blip r:embed="rId5"/>
          <a:srcRect l="9654" t="20242" r="38861" b="8911"/>
          <a:stretch/>
        </p:blipFill>
        <p:spPr bwMode="auto">
          <a:xfrm>
            <a:off x="1695450" y="3790950"/>
            <a:ext cx="39624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8101969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S 2013 Blanco">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2190</TotalTime>
  <Words>3508</Words>
  <Application>Microsoft Office PowerPoint</Application>
  <PresentationFormat>Panorámica</PresentationFormat>
  <Paragraphs>338</Paragraphs>
  <Slides>107</Slides>
  <Notes>17</Notes>
  <HiddenSlides>0</HiddenSlides>
  <MMClips>0</MMClips>
  <ScaleCrop>false</ScaleCrop>
  <HeadingPairs>
    <vt:vector size="6" baseType="variant">
      <vt:variant>
        <vt:lpstr>Fuentes usadas</vt:lpstr>
      </vt:variant>
      <vt:variant>
        <vt:i4>22</vt:i4>
      </vt:variant>
      <vt:variant>
        <vt:lpstr>Tema</vt:lpstr>
      </vt:variant>
      <vt:variant>
        <vt:i4>1</vt:i4>
      </vt:variant>
      <vt:variant>
        <vt:lpstr>Títulos de diapositiva</vt:lpstr>
      </vt:variant>
      <vt:variant>
        <vt:i4>107</vt:i4>
      </vt:variant>
    </vt:vector>
  </HeadingPairs>
  <TitlesOfParts>
    <vt:vector size="130" baseType="lpstr">
      <vt:lpstr>Microsoft YaHei UI</vt:lpstr>
      <vt:lpstr>MS PGothic</vt:lpstr>
      <vt:lpstr>MS PGothic</vt:lpstr>
      <vt:lpstr>Agency FB</vt:lpstr>
      <vt:lpstr>Arial</vt:lpstr>
      <vt:lpstr>Arial</vt:lpstr>
      <vt:lpstr>Arial Narrow</vt:lpstr>
      <vt:lpstr>Calibri</vt:lpstr>
      <vt:lpstr>Century Gothic</vt:lpstr>
      <vt:lpstr>Courier New</vt:lpstr>
      <vt:lpstr>Helvetica</vt:lpstr>
      <vt:lpstr>Helvetica Neue LT Std 45 Light</vt:lpstr>
      <vt:lpstr>Helvetica-Narrow</vt:lpstr>
      <vt:lpstr>Montserrat-Regular</vt:lpstr>
      <vt:lpstr>Palatino Linotype</vt:lpstr>
      <vt:lpstr>Roboto</vt:lpstr>
      <vt:lpstr>Roboto Regular</vt:lpstr>
      <vt:lpstr>Soberana Sans</vt:lpstr>
      <vt:lpstr>Times</vt:lpstr>
      <vt:lpstr>Times New Roman</vt:lpstr>
      <vt:lpstr>Verdana</vt:lpstr>
      <vt:lpstr>Wingdings</vt:lpstr>
      <vt:lpstr>OPS 2013 Blanco</vt:lpstr>
      <vt:lpstr>Presentación de PowerPoint</vt:lpstr>
      <vt:lpstr>Carga de enfermedad de las ENT en la Región de las Américas</vt:lpstr>
      <vt:lpstr>Presentación de PowerPoint</vt:lpstr>
      <vt:lpstr>Presentación de PowerPoint</vt:lpstr>
      <vt:lpstr>Presentación de PowerPoint</vt:lpstr>
      <vt:lpstr>Transición epidemiológica en México</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El sobrepeso y la obesidad en mujeres adolescentes</vt:lpstr>
      <vt:lpstr>Presentación de PowerPoint</vt:lpstr>
      <vt:lpstr>Amenaza al desarrollo económico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Las bebidas azucaradas y la emergencia epidemiológica en México</vt:lpstr>
      <vt:lpstr>Presentación de PowerPoint</vt:lpstr>
      <vt:lpstr>Estrategia Nacional:  Prioridad de gobierno</vt:lpstr>
      <vt:lpstr>Estrategia basada en la evidencia</vt:lpstr>
      <vt:lpstr>Presentación de PowerPoint</vt:lpstr>
      <vt:lpstr>Abordaje de un problema complejo: acción sobre determinantes de la salud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Línea de acción estratégica 1: Atención primaria de salud y promoción de la lactancia materna y la alimentación saludable. </vt:lpstr>
      <vt:lpstr>Presentación de PowerPoint</vt:lpstr>
      <vt:lpstr>Presentación de PowerPoint</vt:lpstr>
      <vt:lpstr>Presentación de PowerPoint</vt:lpstr>
      <vt:lpstr>Presentación de PowerPoint</vt:lpstr>
      <vt:lpstr>Verificación de etiquetas</vt:lpstr>
      <vt:lpstr>Presentación de PowerPoint</vt:lpstr>
      <vt:lpstr>Presentación de PowerPoint</vt:lpstr>
      <vt:lpstr>Presentación de PowerPoint</vt:lpstr>
      <vt:lpstr>Fortalecer la vigilancia del CCSLM</vt:lpstr>
      <vt:lpstr>Línea de acción estratégica 2: Mejoramiento del entorno con respecto a la nutrición y la actividad física en los establecimientos escolares.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Expendio de alimentos en el entorno escolar </vt:lpstr>
      <vt:lpstr>Entorno escolar</vt:lpstr>
      <vt:lpstr>Línea de acción estratégica 3: Políticas fiscales y reglamentación de la publicidad y etiquetado de alimentos. </vt:lpstr>
      <vt:lpstr>Presentación de PowerPoint</vt:lpstr>
      <vt:lpstr>Presentación de PowerPoint</vt:lpstr>
      <vt:lpstr>Presentación de PowerPoint</vt:lpstr>
      <vt:lpstr>Limitaciones del marco regulatorio vigente</vt:lpstr>
      <vt:lpstr>Presentación de PowerPoint</vt:lpstr>
      <vt:lpstr>Presentación de PowerPoint</vt:lpstr>
      <vt:lpstr>Presentación de PowerPoint</vt:lpstr>
      <vt:lpstr>Presentación de PowerPoint</vt:lpstr>
      <vt:lpstr>Etiquetado frontal:  Norma oficial Mexicana-051-SCFI/SSA1-2010</vt:lpstr>
      <vt:lpstr>Marco Regulatorio Vigente</vt:lpstr>
      <vt:lpstr>Presentación de PowerPoint</vt:lpstr>
      <vt:lpstr>Presentación de PowerPoint</vt:lpstr>
      <vt:lpstr>Recomendaciones</vt:lpstr>
      <vt:lpstr>transferencia de sensación</vt:lpstr>
      <vt:lpstr>Presentación de PowerPoint</vt:lpstr>
      <vt:lpstr>Sistema información gestión</vt:lpstr>
      <vt:lpstr>Relfexión sobre gestión prespuestaria</vt:lpstr>
      <vt:lpstr>Presupuesto autorizado y certificado, análisis por población, 2016</vt:lpstr>
      <vt:lpstr>Presupuesto, análisis por porcentaje de población en pobreza CONEVAL 2016.</vt:lpstr>
      <vt:lpstr>Conflicto de intereses</vt:lpstr>
      <vt:lpstr>Presentación de PowerPoint</vt:lpstr>
      <vt:lpstr>Presentación de PowerPoint</vt:lpstr>
      <vt:lpstr>Presentación de PowerPoint</vt:lpstr>
      <vt:lpstr>Rol de la sociedad civil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edmundo morales galindo</dc:creator>
  <cp:lastModifiedBy>jaime</cp:lastModifiedBy>
  <cp:revision>188</cp:revision>
  <dcterms:created xsi:type="dcterms:W3CDTF">2018-08-26T19:09:11Z</dcterms:created>
  <dcterms:modified xsi:type="dcterms:W3CDTF">2018-11-22T06:23:24Z</dcterms:modified>
</cp:coreProperties>
</file>